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829" r:id="rId2"/>
    <p:sldId id="763" r:id="rId3"/>
    <p:sldId id="764" r:id="rId4"/>
    <p:sldId id="765" r:id="rId5"/>
    <p:sldId id="771" r:id="rId6"/>
    <p:sldId id="773" r:id="rId7"/>
    <p:sldId id="774" r:id="rId8"/>
    <p:sldId id="772" r:id="rId9"/>
    <p:sldId id="823" r:id="rId10"/>
    <p:sldId id="766" r:id="rId11"/>
    <p:sldId id="800" r:id="rId12"/>
    <p:sldId id="824" r:id="rId13"/>
    <p:sldId id="825" r:id="rId14"/>
    <p:sldId id="826" r:id="rId15"/>
    <p:sldId id="796" r:id="rId16"/>
    <p:sldId id="799" r:id="rId17"/>
    <p:sldId id="798" r:id="rId18"/>
    <p:sldId id="828" r:id="rId19"/>
    <p:sldId id="817" r:id="rId20"/>
    <p:sldId id="767" r:id="rId21"/>
    <p:sldId id="273" r:id="rId22"/>
    <p:sldId id="274" r:id="rId23"/>
    <p:sldId id="809" r:id="rId24"/>
    <p:sldId id="806" r:id="rId25"/>
    <p:sldId id="768" r:id="rId26"/>
    <p:sldId id="804" r:id="rId27"/>
    <p:sldId id="821" r:id="rId28"/>
    <p:sldId id="769" r:id="rId29"/>
    <p:sldId id="803" r:id="rId30"/>
    <p:sldId id="805" r:id="rId31"/>
    <p:sldId id="822" r:id="rId32"/>
    <p:sldId id="818" r:id="rId33"/>
    <p:sldId id="271" r:id="rId34"/>
    <p:sldId id="790" r:id="rId35"/>
  </p:sldIdLst>
  <p:sldSz cx="9144000" cy="6858000" type="letter"/>
  <p:notesSz cx="7010400" cy="92964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1DB"/>
    <a:srgbClr val="2AB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7619" autoAdjust="0"/>
  </p:normalViewPr>
  <p:slideViewPr>
    <p:cSldViewPr snapToGrid="0" snapToObjects="1">
      <p:cViewPr varScale="1">
        <p:scale>
          <a:sx n="114" d="100"/>
          <a:sy n="114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 snapToGrid="0" snapToObjects="1">
      <p:cViewPr varScale="1">
        <p:scale>
          <a:sx n="53" d="100"/>
          <a:sy n="53" d="100"/>
        </p:scale>
        <p:origin x="-2856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illar\Desktop\PLANEACI&#211;N%20ESTRAT&#201;GICA\planeaci&#243;n%202018\INFORMES%20DE%20GERENCIA%20-%20%20GESTI&#211;N%202018\soporte%20informe%20gestion%202018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illar\Desktop\PLANEACI&#211;N%20ESTRAT&#201;GICA\planeaci&#243;n%202018\INFORMES%20DE%20GERENCIA%20-%20%20GESTI&#211;N%202018\soporte%20informe%20gestion%2020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93088363954507"/>
          <c:y val="3.251676873724148E-4"/>
          <c:w val="0.58051224846894134"/>
          <c:h val="0.893193350831146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D5-4AEC-8D26-0ABCD294BD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D5-4AEC-8D26-0ABCD294BDD1}"/>
              </c:ext>
            </c:extLst>
          </c:dPt>
          <c:dLbls>
            <c:dLbl>
              <c:idx val="0"/>
              <c:layout>
                <c:manualLayout>
                  <c:x val="0.13895584287781548"/>
                  <c:y val="3.907265177603721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D5-4AEC-8D26-0ABCD294BDD1}"/>
                </c:ext>
              </c:extLst>
            </c:dLbl>
            <c:dLbl>
              <c:idx val="1"/>
              <c:layout>
                <c:manualLayout>
                  <c:x val="0.17498743647724216"/>
                  <c:y val="-0.271289734616506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57830877054942"/>
                      <c:h val="0.22318479193703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D5-4AEC-8D26-0ABCD294B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Hoja1!$A$11:$A$12</c:f>
              <c:strCache>
                <c:ptCount val="2"/>
                <c:pt idx="0">
                  <c:v>Empleado público</c:v>
                </c:pt>
                <c:pt idx="1">
                  <c:v>trabajadores oficiales</c:v>
                </c:pt>
              </c:strCache>
            </c:strRef>
          </c:cat>
          <c:val>
            <c:numRef>
              <c:f>Hoja1!$B$11:$B$12</c:f>
              <c:numCache>
                <c:formatCode>General</c:formatCode>
                <c:ptCount val="2"/>
                <c:pt idx="0">
                  <c:v>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D5-4AEC-8D26-0ABCD294B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PRESUPUESTO 2018</c:v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5.0761421319797002E-3"/>
                  <c:y val="0.10297029702970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57-47B7-B6CA-66D9E38648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'[soporte informe gestion 2018.xls]INGRESOS 2018 DIC'!$B$91:$B$95,'[soporte informe gestion 2018.xls]INGRESOS 2018 DIC'!$B$100:$B$103</c:f>
              <c:strCache>
                <c:ptCount val="7"/>
                <c:pt idx="0">
                  <c:v>Billetes de Lotería</c:v>
                </c:pt>
                <c:pt idx="1">
                  <c:v>Juegos Promocionales, Rifas y Otros</c:v>
                </c:pt>
                <c:pt idx="2">
                  <c:v>CxCo Lotería y Otros Productos</c:v>
                </c:pt>
                <c:pt idx="3">
                  <c:v>Premios no Reclamados Lotería</c:v>
                </c:pt>
                <c:pt idx="4">
                  <c:v>Apuestas Permanentes</c:v>
                </c:pt>
                <c:pt idx="5">
                  <c:v>Ventas de Servicios</c:v>
                </c:pt>
                <c:pt idx="6">
                  <c:v>Otros Ingresos de Explotación</c:v>
                </c:pt>
              </c:strCache>
            </c:strRef>
          </c:cat>
          <c:val>
            <c:numRef>
              <c:f>'[soporte informe gestion 2018.xls]INGRESOS 2018 DIC'!$C$91:$C$95,'[soporte informe gestion 2018.xls]INGRESOS 2018 DIC'!$C$100:$C$103</c:f>
              <c:numCache>
                <c:formatCode>"$"\ #,##0</c:formatCode>
                <c:ptCount val="7"/>
                <c:pt idx="0">
                  <c:v>66300.001000000004</c:v>
                </c:pt>
                <c:pt idx="1">
                  <c:v>825.62099999999998</c:v>
                </c:pt>
                <c:pt idx="2">
                  <c:v>2667.389279</c:v>
                </c:pt>
                <c:pt idx="3">
                  <c:v>476.45099999999991</c:v>
                </c:pt>
                <c:pt idx="4">
                  <c:v>8238.792999999996</c:v>
                </c:pt>
                <c:pt idx="5">
                  <c:v>102.20099999999999</c:v>
                </c:pt>
                <c:pt idx="6">
                  <c:v>427.45699999999988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7-47B7-B6CA-66D9E3864831}"/>
            </c:ext>
          </c:extLst>
        </c:ser>
        <c:ser>
          <c:idx val="1"/>
          <c:order val="1"/>
          <c:tx>
            <c:v>EJECUTADO 2018</c:v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5.0761421319797002E-3"/>
                  <c:y val="0.21122112211221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57-47B7-B6CA-66D9E38648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'[soporte informe gestion 2018.xls]INGRESOS 2018 DIC'!$B$91:$B$95,'[soporte informe gestion 2018.xls]INGRESOS 2018 DIC'!$B$100:$B$103</c:f>
              <c:strCache>
                <c:ptCount val="7"/>
                <c:pt idx="0">
                  <c:v>Billetes de Lotería</c:v>
                </c:pt>
                <c:pt idx="1">
                  <c:v>Juegos Promocionales, Rifas y Otros</c:v>
                </c:pt>
                <c:pt idx="2">
                  <c:v>CxCo Lotería y Otros Productos</c:v>
                </c:pt>
                <c:pt idx="3">
                  <c:v>Premios no Reclamados Lotería</c:v>
                </c:pt>
                <c:pt idx="4">
                  <c:v>Apuestas Permanentes</c:v>
                </c:pt>
                <c:pt idx="5">
                  <c:v>Ventas de Servicios</c:v>
                </c:pt>
                <c:pt idx="6">
                  <c:v>Otros Ingresos de Explotación</c:v>
                </c:pt>
              </c:strCache>
            </c:strRef>
          </c:cat>
          <c:val>
            <c:numRef>
              <c:f>'[soporte informe gestion 2018.xls]INGRESOS 2018 DIC'!$D$91:$D$95,'[soporte informe gestion 2018.xls]INGRESOS 2018 DIC'!$D$100:$D$103</c:f>
              <c:numCache>
                <c:formatCode>"$"\ #,##0</c:formatCode>
                <c:ptCount val="7"/>
                <c:pt idx="0">
                  <c:v>58693.158243000013</c:v>
                </c:pt>
                <c:pt idx="1">
                  <c:v>906.64126899999962</c:v>
                </c:pt>
                <c:pt idx="2">
                  <c:v>2109.3099180000008</c:v>
                </c:pt>
                <c:pt idx="3">
                  <c:v>435.31082300000008</c:v>
                </c:pt>
                <c:pt idx="4">
                  <c:v>8325.282013</c:v>
                </c:pt>
                <c:pt idx="5">
                  <c:v>111.369691</c:v>
                </c:pt>
                <c:pt idx="6">
                  <c:v>504.81715799999989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7-47B7-B6CA-66D9E3864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09376"/>
        <c:axId val="129120512"/>
      </c:barChart>
      <c:catAx>
        <c:axId val="12910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129120512"/>
        <c:crosses val="autoZero"/>
        <c:auto val="1"/>
        <c:lblAlgn val="ctr"/>
        <c:lblOffset val="100"/>
        <c:noMultiLvlLbl val="0"/>
      </c:catAx>
      <c:valAx>
        <c:axId val="129120512"/>
        <c:scaling>
          <c:orientation val="minMax"/>
        </c:scaling>
        <c:delete val="0"/>
        <c:axPos val="l"/>
        <c:majorGridlines/>
        <c:numFmt formatCode="&quot;$&quot;\ #,##0" sourceLinked="1"/>
        <c:majorTickMark val="out"/>
        <c:minorTickMark val="none"/>
        <c:tickLblPos val="nextTo"/>
        <c:crossAx val="129109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0476721363623553"/>
          <c:y val="0.91793290195161248"/>
          <c:w val="0.23436320157477242"/>
          <c:h val="4.774366570515319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'GASTOS 2048 DIC'!$C$106</c:f>
              <c:strCache>
                <c:ptCount val="1"/>
                <c:pt idx="0">
                  <c:v>Presupuesto definitivo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'[soporte informe gestion 2018.xls]GASTOS 2048 DIC'!$B$108,'[soporte informe gestion 2018.xls]GASTOS 2048 DIC'!$B$113,'[soporte informe gestion 2018.xls]GASTOS 2048 DIC'!$B$117</c:f>
              <c:strCache>
                <c:ptCount val="3"/>
                <c:pt idx="0">
                  <c:v>Gastos De Funcionamiento</c:v>
                </c:pt>
                <c:pt idx="1">
                  <c:v>Gastos De Operación</c:v>
                </c:pt>
                <c:pt idx="2">
                  <c:v>Inversión</c:v>
                </c:pt>
              </c:strCache>
            </c:strRef>
          </c:cat>
          <c:val>
            <c:numRef>
              <c:f>'[soporte informe gestion 2018.xls]GASTOS 2048 DIC'!$C$108,'[soporte informe gestion 2018.xls]GASTOS 2048 DIC'!$C$113,'[soporte informe gestion 2018.xls]GASTOS 2048 DIC'!$C$117</c:f>
              <c:numCache>
                <c:formatCode>#,##0</c:formatCode>
                <c:ptCount val="3"/>
                <c:pt idx="0">
                  <c:v>8948461951</c:v>
                </c:pt>
                <c:pt idx="1">
                  <c:v>61887222601</c:v>
                </c:pt>
                <c:pt idx="2">
                  <c:v>9841624451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5-49ED-94DD-D5C9259FB0F4}"/>
            </c:ext>
          </c:extLst>
        </c:ser>
        <c:ser>
          <c:idx val="1"/>
          <c:order val="1"/>
          <c:tx>
            <c:strRef>
              <c:f>'GASTOS 2048 DIC'!$D$106</c:f>
              <c:strCache>
                <c:ptCount val="1"/>
                <c:pt idx="0">
                  <c:v>Compromisos Acumulado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'[soporte informe gestion 2018.xls]GASTOS 2048 DIC'!$B$108,'[soporte informe gestion 2018.xls]GASTOS 2048 DIC'!$B$113,'[soporte informe gestion 2018.xls]GASTOS 2048 DIC'!$B$117</c:f>
              <c:strCache>
                <c:ptCount val="3"/>
                <c:pt idx="0">
                  <c:v>Gastos De Funcionamiento</c:v>
                </c:pt>
                <c:pt idx="1">
                  <c:v>Gastos De Operación</c:v>
                </c:pt>
                <c:pt idx="2">
                  <c:v>Inversión</c:v>
                </c:pt>
              </c:strCache>
            </c:strRef>
          </c:cat>
          <c:val>
            <c:numRef>
              <c:f>'[soporte informe gestion 2018.xls]GASTOS 2048 DIC'!$D$108,'[soporte informe gestion 2018.xls]GASTOS 2048 DIC'!$D$113,'[soporte informe gestion 2018.xls]GASTOS 2048 DIC'!$D$117</c:f>
              <c:numCache>
                <c:formatCode>#,##0</c:formatCode>
                <c:ptCount val="3"/>
                <c:pt idx="0">
                  <c:v>7813035934</c:v>
                </c:pt>
                <c:pt idx="1">
                  <c:v>51304542366</c:v>
                </c:pt>
                <c:pt idx="2">
                  <c:v>9196535604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5-49ED-94DD-D5C9259F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54432"/>
        <c:axId val="83738624"/>
      </c:barChart>
      <c:catAx>
        <c:axId val="8155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83738624"/>
        <c:crosses val="autoZero"/>
        <c:auto val="1"/>
        <c:lblAlgn val="ctr"/>
        <c:lblOffset val="100"/>
        <c:noMultiLvlLbl val="0"/>
      </c:catAx>
      <c:valAx>
        <c:axId val="837386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15544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'REGIS POR RUBRO INVERSION 2018'!$C$35</c:f>
              <c:strCache>
                <c:ptCount val="1"/>
                <c:pt idx="0">
                  <c:v>PROGRAMADO/ CON ÚLTIMO AJUSTE 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1.8490028490028499E-2"/>
                  <c:y val="0.31475409836065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6-4610-AD94-318E9F44A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'REGIS POR RUBRO INVERSION 2018'!$B$36:$B$37</c:f>
              <c:strCache>
                <c:ptCount val="2"/>
                <c:pt idx="0">
                  <c:v>COMERCIALES</c:v>
                </c:pt>
                <c:pt idx="1">
                  <c:v>OPERATIVAS</c:v>
                </c:pt>
              </c:strCache>
            </c:strRef>
          </c:cat>
          <c:val>
            <c:numRef>
              <c:f>'REGIS POR RUBRO INVERSION 2018'!$C$36:$C$37</c:f>
              <c:numCache>
                <c:formatCode>"$"\ #,##0_);[Red]\("$"\ #,##0\)</c:formatCode>
                <c:ptCount val="2"/>
                <c:pt idx="0">
                  <c:v>43220000</c:v>
                </c:pt>
                <c:pt idx="1">
                  <c:v>658090000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6-4610-AD94-318E9F44A519}"/>
            </c:ext>
          </c:extLst>
        </c:ser>
        <c:ser>
          <c:idx val="1"/>
          <c:order val="1"/>
          <c:tx>
            <c:strRef>
              <c:f>'REGIS POR RUBRO INVERSION 2018'!$D$35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8490028490028499E-2"/>
                  <c:y val="-4.5570156189492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E6-4610-AD94-318E9F44A519}"/>
                </c:ext>
              </c:extLst>
            </c:dLbl>
            <c:dLbl>
              <c:idx val="1"/>
              <c:layout>
                <c:manualLayout>
                  <c:x val="2.2598873858716392E-2"/>
                  <c:y val="0.31038251366120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6-4610-AD94-318E9F44A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'REGIS POR RUBRO INVERSION 2018'!$B$36:$B$37</c:f>
              <c:strCache>
                <c:ptCount val="2"/>
                <c:pt idx="0">
                  <c:v>COMERCIALES</c:v>
                </c:pt>
                <c:pt idx="1">
                  <c:v>OPERATIVAS</c:v>
                </c:pt>
              </c:strCache>
            </c:strRef>
          </c:cat>
          <c:val>
            <c:numRef>
              <c:f>'REGIS POR RUBRO INVERSION 2018'!$D$36:$D$37</c:f>
              <c:numCache>
                <c:formatCode>"$"\ #,##0_);[Red]\("$"\ #,##0\)</c:formatCode>
                <c:ptCount val="2"/>
                <c:pt idx="0">
                  <c:v>5220000</c:v>
                </c:pt>
                <c:pt idx="1">
                  <c:v>656718382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E6-4610-AD94-318E9F44A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718144"/>
        <c:axId val="83719680"/>
        <c:axId val="0"/>
      </c:bar3DChart>
      <c:catAx>
        <c:axId val="837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83719680"/>
        <c:crosses val="autoZero"/>
        <c:auto val="1"/>
        <c:lblAlgn val="ctr"/>
        <c:lblOffset val="100"/>
        <c:noMultiLvlLbl val="0"/>
      </c:catAx>
      <c:valAx>
        <c:axId val="83719680"/>
        <c:scaling>
          <c:orientation val="minMax"/>
        </c:scaling>
        <c:delete val="0"/>
        <c:axPos val="l"/>
        <c:majorGridlines/>
        <c:numFmt formatCode="&quot;$&quot;\ #,##0_);[Red]\(&quot;$&quot;\ #,##0\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837181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27-45EF-88DE-11C57AFB5B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27-45EF-88DE-11C57AFB5B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27-45EF-88DE-11C57AFB5B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27-45EF-88DE-11C57AFB5BC6}"/>
              </c:ext>
            </c:extLst>
          </c:dPt>
          <c:dLbls>
            <c:dLbl>
              <c:idx val="0"/>
              <c:layout>
                <c:manualLayout>
                  <c:x val="-8.4154301064246467E-3"/>
                  <c:y val="-9.011253743677323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27-45EF-88DE-11C57AFB5BC6}"/>
                </c:ext>
              </c:extLst>
            </c:dLbl>
            <c:dLbl>
              <c:idx val="1"/>
              <c:layout>
                <c:manualLayout>
                  <c:x val="-1.5961284974793107E-2"/>
                  <c:y val="-8.43684156389672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27-45EF-88DE-11C57AFB5BC6}"/>
                </c:ext>
              </c:extLst>
            </c:dLbl>
            <c:dLbl>
              <c:idx val="2"/>
              <c:layout>
                <c:manualLayout>
                  <c:x val="-8.1062984207484576E-2"/>
                  <c:y val="-1.879503080407944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27-45EF-88DE-11C57AFB5BC6}"/>
                </c:ext>
              </c:extLst>
            </c:dLbl>
            <c:dLbl>
              <c:idx val="3"/>
              <c:layout>
                <c:manualLayout>
                  <c:x val="6.6706048462254114E-2"/>
                  <c:y val="-5.767646869651330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27-45EF-88DE-11C57AFB5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Hoja3!$A$34:$A$37</c:f>
              <c:strCache>
                <c:ptCount val="4"/>
                <c:pt idx="0">
                  <c:v>OFICIO</c:v>
                </c:pt>
                <c:pt idx="1">
                  <c:v>CORREO ELECTRÓNICO - SDQS</c:v>
                </c:pt>
                <c:pt idx="2">
                  <c:v>TELEFÓNICO</c:v>
                </c:pt>
                <c:pt idx="3">
                  <c:v>PRESENCIAL</c:v>
                </c:pt>
              </c:strCache>
            </c:strRef>
          </c:cat>
          <c:val>
            <c:numRef>
              <c:f>Hoja3!$B$34:$B$37</c:f>
              <c:numCache>
                <c:formatCode>General</c:formatCode>
                <c:ptCount val="4"/>
                <c:pt idx="0">
                  <c:v>86</c:v>
                </c:pt>
                <c:pt idx="1">
                  <c:v>112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27-45EF-88DE-11C57AFB5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F45FB-E624-49B1-8EEE-8BDF2BD7FB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2D8335-8F34-4E8C-BC56-518B6E330164}">
      <dgm:prSet phldrT="[Texto]"/>
      <dgm:spPr/>
      <dgm:t>
        <a:bodyPr/>
        <a:lstStyle/>
        <a:p>
          <a:r>
            <a:rPr lang="es-ES" dirty="0"/>
            <a:t>1. Estructura Organizacional</a:t>
          </a:r>
        </a:p>
      </dgm:t>
    </dgm:pt>
    <dgm:pt modelId="{C6BB4663-3E2F-49FC-900D-133945EAD4DD}" type="parTrans" cxnId="{20CDDFF8-83A6-49B3-8C8B-7DCC35265EC3}">
      <dgm:prSet/>
      <dgm:spPr/>
      <dgm:t>
        <a:bodyPr/>
        <a:lstStyle/>
        <a:p>
          <a:endParaRPr lang="es-ES"/>
        </a:p>
      </dgm:t>
    </dgm:pt>
    <dgm:pt modelId="{4755408F-537B-4A6C-B36E-27071247E65D}" type="sibTrans" cxnId="{20CDDFF8-83A6-49B3-8C8B-7DCC35265EC3}">
      <dgm:prSet/>
      <dgm:spPr/>
      <dgm:t>
        <a:bodyPr/>
        <a:lstStyle/>
        <a:p>
          <a:endParaRPr lang="es-ES"/>
        </a:p>
      </dgm:t>
    </dgm:pt>
    <dgm:pt modelId="{833ACE85-BF09-406D-90D5-28B177C196E8}">
      <dgm:prSet phldrT="[Texto]"/>
      <dgm:spPr/>
      <dgm:t>
        <a:bodyPr/>
        <a:lstStyle/>
        <a:p>
          <a:r>
            <a:rPr lang="es-ES" dirty="0"/>
            <a:t>Organigrama, Planta de personal.</a:t>
          </a:r>
        </a:p>
      </dgm:t>
    </dgm:pt>
    <dgm:pt modelId="{1CBBC19C-7838-443E-B4CC-BE22CC198503}" type="parTrans" cxnId="{AA932335-4EF5-4F9B-9678-B5DB8AAD4290}">
      <dgm:prSet/>
      <dgm:spPr/>
      <dgm:t>
        <a:bodyPr/>
        <a:lstStyle/>
        <a:p>
          <a:endParaRPr lang="es-ES"/>
        </a:p>
      </dgm:t>
    </dgm:pt>
    <dgm:pt modelId="{C0E2BDD4-B8D1-40EF-9797-5A4F11FBF25B}" type="sibTrans" cxnId="{AA932335-4EF5-4F9B-9678-B5DB8AAD4290}">
      <dgm:prSet/>
      <dgm:spPr/>
      <dgm:t>
        <a:bodyPr/>
        <a:lstStyle/>
        <a:p>
          <a:endParaRPr lang="es-ES"/>
        </a:p>
      </dgm:t>
    </dgm:pt>
    <dgm:pt modelId="{C679EA23-4542-4F1A-9749-D73FF2F47894}">
      <dgm:prSet phldrT="[Texto]"/>
      <dgm:spPr/>
      <dgm:t>
        <a:bodyPr/>
        <a:lstStyle/>
        <a:p>
          <a:r>
            <a:rPr lang="es-ES" dirty="0"/>
            <a:t>2. Gestión Misional</a:t>
          </a:r>
        </a:p>
      </dgm:t>
    </dgm:pt>
    <dgm:pt modelId="{506A8E34-7936-49D9-BF46-B2F6A70B0090}" type="parTrans" cxnId="{E3A46FFB-98FB-4512-BED7-C11D2F0E8CE2}">
      <dgm:prSet/>
      <dgm:spPr/>
      <dgm:t>
        <a:bodyPr/>
        <a:lstStyle/>
        <a:p>
          <a:endParaRPr lang="es-ES"/>
        </a:p>
      </dgm:t>
    </dgm:pt>
    <dgm:pt modelId="{EB3C9237-4992-499E-B9CB-8121B364E5CD}" type="sibTrans" cxnId="{E3A46FFB-98FB-4512-BED7-C11D2F0E8CE2}">
      <dgm:prSet/>
      <dgm:spPr/>
      <dgm:t>
        <a:bodyPr/>
        <a:lstStyle/>
        <a:p>
          <a:endParaRPr lang="es-ES"/>
        </a:p>
      </dgm:t>
    </dgm:pt>
    <dgm:pt modelId="{CF9568F8-6CD9-4F5E-9AE7-DA5458B6245D}">
      <dgm:prSet phldrT="[Texto]"/>
      <dgm:spPr/>
      <dgm:t>
        <a:bodyPr/>
        <a:lstStyle/>
        <a:p>
          <a:r>
            <a:rPr lang="es-ES" dirty="0"/>
            <a:t>3. Gestión Financiera</a:t>
          </a:r>
        </a:p>
      </dgm:t>
    </dgm:pt>
    <dgm:pt modelId="{5930E41D-EABD-4466-AA71-E006EC1DCCA0}" type="parTrans" cxnId="{AB2032AB-5AC2-4036-A005-9CBE4DAA915E}">
      <dgm:prSet/>
      <dgm:spPr/>
      <dgm:t>
        <a:bodyPr/>
        <a:lstStyle/>
        <a:p>
          <a:endParaRPr lang="es-ES"/>
        </a:p>
      </dgm:t>
    </dgm:pt>
    <dgm:pt modelId="{7722070C-6E93-4FD3-B277-0B748937C933}" type="sibTrans" cxnId="{AB2032AB-5AC2-4036-A005-9CBE4DAA915E}">
      <dgm:prSet/>
      <dgm:spPr/>
      <dgm:t>
        <a:bodyPr/>
        <a:lstStyle/>
        <a:p>
          <a:endParaRPr lang="es-ES"/>
        </a:p>
      </dgm:t>
    </dgm:pt>
    <dgm:pt modelId="{B9900EA9-57CA-45A1-9082-B7D74883261F}">
      <dgm:prSet phldrT="[Texto]"/>
      <dgm:spPr/>
      <dgm:t>
        <a:bodyPr/>
        <a:lstStyle/>
        <a:p>
          <a:r>
            <a:rPr lang="es-ES" dirty="0"/>
            <a:t>Ejecución presupuestal</a:t>
          </a:r>
        </a:p>
      </dgm:t>
    </dgm:pt>
    <dgm:pt modelId="{49F28768-BDE7-4401-8A88-F76BC0289094}" type="parTrans" cxnId="{756D756A-2A72-4FED-8B50-388FB6321A08}">
      <dgm:prSet/>
      <dgm:spPr/>
      <dgm:t>
        <a:bodyPr/>
        <a:lstStyle/>
        <a:p>
          <a:endParaRPr lang="es-ES"/>
        </a:p>
      </dgm:t>
    </dgm:pt>
    <dgm:pt modelId="{E6D7E528-2240-475B-BF6B-7768A222C9E6}" type="sibTrans" cxnId="{756D756A-2A72-4FED-8B50-388FB6321A08}">
      <dgm:prSet/>
      <dgm:spPr/>
      <dgm:t>
        <a:bodyPr/>
        <a:lstStyle/>
        <a:p>
          <a:endParaRPr lang="es-ES"/>
        </a:p>
      </dgm:t>
    </dgm:pt>
    <dgm:pt modelId="{3FEEC4F7-3831-47A0-B98E-DC4382CACD25}">
      <dgm:prSet phldrT="[Texto]"/>
      <dgm:spPr/>
      <dgm:t>
        <a:bodyPr/>
        <a:lstStyle/>
        <a:p>
          <a:r>
            <a:rPr lang="es-ES" dirty="0"/>
            <a:t>Apuestas permanentes</a:t>
          </a:r>
        </a:p>
      </dgm:t>
    </dgm:pt>
    <dgm:pt modelId="{3BAD6784-73F0-4AAD-A3A6-8D77919600F9}" type="parTrans" cxnId="{23342690-F222-4395-918A-641B34BAAAAB}">
      <dgm:prSet/>
      <dgm:spPr/>
      <dgm:t>
        <a:bodyPr/>
        <a:lstStyle/>
        <a:p>
          <a:endParaRPr lang="es-ES"/>
        </a:p>
      </dgm:t>
    </dgm:pt>
    <dgm:pt modelId="{3418E9E7-180B-4279-8A77-1639FED7BC10}" type="sibTrans" cxnId="{23342690-F222-4395-918A-641B34BAAAAB}">
      <dgm:prSet/>
      <dgm:spPr/>
      <dgm:t>
        <a:bodyPr/>
        <a:lstStyle/>
        <a:p>
          <a:endParaRPr lang="es-ES"/>
        </a:p>
      </dgm:t>
    </dgm:pt>
    <dgm:pt modelId="{69F28AE1-DE40-4625-A7B3-8A42D0C61F96}">
      <dgm:prSet phldrT="[Texto]"/>
      <dgm:spPr/>
      <dgm:t>
        <a:bodyPr/>
        <a:lstStyle/>
        <a:p>
          <a:r>
            <a:rPr lang="es-ES" dirty="0"/>
            <a:t>Promocionales</a:t>
          </a:r>
        </a:p>
      </dgm:t>
    </dgm:pt>
    <dgm:pt modelId="{188B248F-187F-438B-AE17-592DA6A109E6}" type="parTrans" cxnId="{2FF8D905-87B1-49B3-BB2E-160DD925E0B1}">
      <dgm:prSet/>
      <dgm:spPr/>
      <dgm:t>
        <a:bodyPr/>
        <a:lstStyle/>
        <a:p>
          <a:endParaRPr lang="es-ES"/>
        </a:p>
      </dgm:t>
    </dgm:pt>
    <dgm:pt modelId="{0D69A47C-96ED-4214-9998-8DB931C446E7}" type="sibTrans" cxnId="{2FF8D905-87B1-49B3-BB2E-160DD925E0B1}">
      <dgm:prSet/>
      <dgm:spPr/>
      <dgm:t>
        <a:bodyPr/>
        <a:lstStyle/>
        <a:p>
          <a:endParaRPr lang="es-ES"/>
        </a:p>
      </dgm:t>
    </dgm:pt>
    <dgm:pt modelId="{4E27CED2-DD19-4665-B14F-3FBA42829689}">
      <dgm:prSet phldrT="[Texto]"/>
      <dgm:spPr/>
      <dgm:t>
        <a:bodyPr/>
        <a:lstStyle/>
        <a:p>
          <a:r>
            <a:rPr lang="es-ES" dirty="0"/>
            <a:t>Transferencias</a:t>
          </a:r>
        </a:p>
      </dgm:t>
    </dgm:pt>
    <dgm:pt modelId="{CBEB456F-7D8F-43C0-84EB-F1BE12C95640}" type="parTrans" cxnId="{FFC1C9F8-3B0C-4EF6-9F19-37A3E9A4D0B0}">
      <dgm:prSet/>
      <dgm:spPr/>
      <dgm:t>
        <a:bodyPr/>
        <a:lstStyle/>
        <a:p>
          <a:endParaRPr lang="es-ES"/>
        </a:p>
      </dgm:t>
    </dgm:pt>
    <dgm:pt modelId="{8EFE7EF5-F334-4E2F-9342-3230B4FCEBCA}" type="sibTrans" cxnId="{FFC1C9F8-3B0C-4EF6-9F19-37A3E9A4D0B0}">
      <dgm:prSet/>
      <dgm:spPr/>
      <dgm:t>
        <a:bodyPr/>
        <a:lstStyle/>
        <a:p>
          <a:endParaRPr lang="es-ES"/>
        </a:p>
      </dgm:t>
    </dgm:pt>
    <dgm:pt modelId="{55D63060-5BD0-4FF5-9F5B-C3A56BDF9B63}">
      <dgm:prSet phldrT="[Texto]"/>
      <dgm:spPr/>
      <dgm:t>
        <a:bodyPr/>
        <a:lstStyle/>
        <a:p>
          <a:r>
            <a:rPr lang="es-ES" dirty="0"/>
            <a:t>Lotería</a:t>
          </a:r>
        </a:p>
      </dgm:t>
    </dgm:pt>
    <dgm:pt modelId="{7B3E88D0-0786-4295-A857-0467B81702B0}" type="parTrans" cxnId="{1F481B47-0D82-42E3-998E-A82F49116F7B}">
      <dgm:prSet/>
      <dgm:spPr/>
      <dgm:t>
        <a:bodyPr/>
        <a:lstStyle/>
        <a:p>
          <a:endParaRPr lang="es-ES"/>
        </a:p>
      </dgm:t>
    </dgm:pt>
    <dgm:pt modelId="{A619B396-9656-4CFE-8B8E-E3C4A9BBAD5C}" type="sibTrans" cxnId="{1F481B47-0D82-42E3-998E-A82F49116F7B}">
      <dgm:prSet/>
      <dgm:spPr/>
      <dgm:t>
        <a:bodyPr/>
        <a:lstStyle/>
        <a:p>
          <a:endParaRPr lang="es-ES"/>
        </a:p>
      </dgm:t>
    </dgm:pt>
    <dgm:pt modelId="{61C85F48-B90F-490B-82AB-F480298A122F}">
      <dgm:prSet phldrT="[Texto]"/>
      <dgm:spPr/>
      <dgm:t>
        <a:bodyPr/>
        <a:lstStyle/>
        <a:p>
          <a:r>
            <a:rPr lang="es-ES" dirty="0"/>
            <a:t>Misión, Visión, Políticas</a:t>
          </a:r>
        </a:p>
      </dgm:t>
    </dgm:pt>
    <dgm:pt modelId="{E81710E8-8A52-4EF5-A3F1-63F8F4445376}" type="parTrans" cxnId="{BED56970-F699-4823-A012-A4184D8519A5}">
      <dgm:prSet/>
      <dgm:spPr/>
      <dgm:t>
        <a:bodyPr/>
        <a:lstStyle/>
        <a:p>
          <a:endParaRPr lang="es-ES"/>
        </a:p>
      </dgm:t>
    </dgm:pt>
    <dgm:pt modelId="{0B1091BF-D198-4131-8D1A-A40CB95C7577}" type="sibTrans" cxnId="{BED56970-F699-4823-A012-A4184D8519A5}">
      <dgm:prSet/>
      <dgm:spPr/>
      <dgm:t>
        <a:bodyPr/>
        <a:lstStyle/>
        <a:p>
          <a:endParaRPr lang="es-ES"/>
        </a:p>
      </dgm:t>
    </dgm:pt>
    <dgm:pt modelId="{B6105D12-2620-40C5-9F32-0A0B55DF6E7F}" type="pres">
      <dgm:prSet presAssocID="{F42F45FB-E624-49B1-8EEE-8BDF2BD7FB82}" presName="linear" presStyleCnt="0">
        <dgm:presLayoutVars>
          <dgm:animLvl val="lvl"/>
          <dgm:resizeHandles val="exact"/>
        </dgm:presLayoutVars>
      </dgm:prSet>
      <dgm:spPr/>
    </dgm:pt>
    <dgm:pt modelId="{41D996B9-5773-4343-A0D4-742934291F08}" type="pres">
      <dgm:prSet presAssocID="{122D8335-8F34-4E8C-BC56-518B6E3301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4A4209-3279-4FC2-883E-6746D475896F}" type="pres">
      <dgm:prSet presAssocID="{122D8335-8F34-4E8C-BC56-518B6E330164}" presName="childText" presStyleLbl="revTx" presStyleIdx="0" presStyleCnt="3">
        <dgm:presLayoutVars>
          <dgm:bulletEnabled val="1"/>
        </dgm:presLayoutVars>
      </dgm:prSet>
      <dgm:spPr/>
    </dgm:pt>
    <dgm:pt modelId="{9A3993AA-77BA-4B01-92D3-5ECB687A2A82}" type="pres">
      <dgm:prSet presAssocID="{C679EA23-4542-4F1A-9749-D73FF2F47894}" presName="parentText" presStyleLbl="node1" presStyleIdx="1" presStyleCnt="3" custLinFactNeighborX="-38744" custLinFactNeighborY="2991">
        <dgm:presLayoutVars>
          <dgm:chMax val="0"/>
          <dgm:bulletEnabled val="1"/>
        </dgm:presLayoutVars>
      </dgm:prSet>
      <dgm:spPr/>
    </dgm:pt>
    <dgm:pt modelId="{BA31C1A2-0E3B-4E99-A964-69C56D99862A}" type="pres">
      <dgm:prSet presAssocID="{C679EA23-4542-4F1A-9749-D73FF2F47894}" presName="childText" presStyleLbl="revTx" presStyleIdx="1" presStyleCnt="3">
        <dgm:presLayoutVars>
          <dgm:bulletEnabled val="1"/>
        </dgm:presLayoutVars>
      </dgm:prSet>
      <dgm:spPr/>
    </dgm:pt>
    <dgm:pt modelId="{88611BB0-CEB6-48C6-B43C-5E8D46E14935}" type="pres">
      <dgm:prSet presAssocID="{CF9568F8-6CD9-4F5E-9AE7-DA5458B6245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BDC9677-EB91-49CD-934D-90E0776D8420}" type="pres">
      <dgm:prSet presAssocID="{CF9568F8-6CD9-4F5E-9AE7-DA5458B6245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FF8D905-87B1-49B3-BB2E-160DD925E0B1}" srcId="{C679EA23-4542-4F1A-9749-D73FF2F47894}" destId="{69F28AE1-DE40-4625-A7B3-8A42D0C61F96}" srcOrd="2" destOrd="0" parTransId="{188B248F-187F-438B-AE17-592DA6A109E6}" sibTransId="{0D69A47C-96ED-4214-9998-8DB931C446E7}"/>
    <dgm:cxn modelId="{826AEE1F-3B6B-4469-AD46-EE6AAD6E1CE4}" type="presOf" srcId="{69F28AE1-DE40-4625-A7B3-8A42D0C61F96}" destId="{BA31C1A2-0E3B-4E99-A964-69C56D99862A}" srcOrd="0" destOrd="2" presId="urn:microsoft.com/office/officeart/2005/8/layout/vList2"/>
    <dgm:cxn modelId="{AA932335-4EF5-4F9B-9678-B5DB8AAD4290}" srcId="{122D8335-8F34-4E8C-BC56-518B6E330164}" destId="{833ACE85-BF09-406D-90D5-28B177C196E8}" srcOrd="1" destOrd="0" parTransId="{1CBBC19C-7838-443E-B4CC-BE22CC198503}" sibTransId="{C0E2BDD4-B8D1-40EF-9797-5A4F11FBF25B}"/>
    <dgm:cxn modelId="{1F481B47-0D82-42E3-998E-A82F49116F7B}" srcId="{C679EA23-4542-4F1A-9749-D73FF2F47894}" destId="{55D63060-5BD0-4FF5-9F5B-C3A56BDF9B63}" srcOrd="0" destOrd="0" parTransId="{7B3E88D0-0786-4295-A857-0467B81702B0}" sibTransId="{A619B396-9656-4CFE-8B8E-E3C4A9BBAD5C}"/>
    <dgm:cxn modelId="{CEB36067-C4D7-40BD-989A-976B6F46064C}" type="presOf" srcId="{4E27CED2-DD19-4665-B14F-3FBA42829689}" destId="{4BDC9677-EB91-49CD-934D-90E0776D8420}" srcOrd="0" destOrd="1" presId="urn:microsoft.com/office/officeart/2005/8/layout/vList2"/>
    <dgm:cxn modelId="{756D756A-2A72-4FED-8B50-388FB6321A08}" srcId="{CF9568F8-6CD9-4F5E-9AE7-DA5458B6245D}" destId="{B9900EA9-57CA-45A1-9082-B7D74883261F}" srcOrd="0" destOrd="0" parTransId="{49F28768-BDE7-4401-8A88-F76BC0289094}" sibTransId="{E6D7E528-2240-475B-BF6B-7768A222C9E6}"/>
    <dgm:cxn modelId="{B6FE306C-A878-4BB2-9DCD-8156E495898A}" type="presOf" srcId="{F42F45FB-E624-49B1-8EEE-8BDF2BD7FB82}" destId="{B6105D12-2620-40C5-9F32-0A0B55DF6E7F}" srcOrd="0" destOrd="0" presId="urn:microsoft.com/office/officeart/2005/8/layout/vList2"/>
    <dgm:cxn modelId="{CB740E4E-0E62-4ED9-9400-5F89CA00E1EB}" type="presOf" srcId="{122D8335-8F34-4E8C-BC56-518B6E330164}" destId="{41D996B9-5773-4343-A0D4-742934291F08}" srcOrd="0" destOrd="0" presId="urn:microsoft.com/office/officeart/2005/8/layout/vList2"/>
    <dgm:cxn modelId="{BED56970-F699-4823-A012-A4184D8519A5}" srcId="{122D8335-8F34-4E8C-BC56-518B6E330164}" destId="{61C85F48-B90F-490B-82AB-F480298A122F}" srcOrd="0" destOrd="0" parTransId="{E81710E8-8A52-4EF5-A3F1-63F8F4445376}" sibTransId="{0B1091BF-D198-4131-8D1A-A40CB95C7577}"/>
    <dgm:cxn modelId="{F450C87A-B50D-4641-8A78-E55CEE85546E}" type="presOf" srcId="{833ACE85-BF09-406D-90D5-28B177C196E8}" destId="{364A4209-3279-4FC2-883E-6746D475896F}" srcOrd="0" destOrd="1" presId="urn:microsoft.com/office/officeart/2005/8/layout/vList2"/>
    <dgm:cxn modelId="{DD48EB7A-CAC1-4E20-873C-AECAB99A1614}" type="presOf" srcId="{B9900EA9-57CA-45A1-9082-B7D74883261F}" destId="{4BDC9677-EB91-49CD-934D-90E0776D8420}" srcOrd="0" destOrd="0" presId="urn:microsoft.com/office/officeart/2005/8/layout/vList2"/>
    <dgm:cxn modelId="{B88ABD86-432C-4C7D-998F-46FCD356E146}" type="presOf" srcId="{61C85F48-B90F-490B-82AB-F480298A122F}" destId="{364A4209-3279-4FC2-883E-6746D475896F}" srcOrd="0" destOrd="0" presId="urn:microsoft.com/office/officeart/2005/8/layout/vList2"/>
    <dgm:cxn modelId="{23342690-F222-4395-918A-641B34BAAAAB}" srcId="{C679EA23-4542-4F1A-9749-D73FF2F47894}" destId="{3FEEC4F7-3831-47A0-B98E-DC4382CACD25}" srcOrd="1" destOrd="0" parTransId="{3BAD6784-73F0-4AAD-A3A6-8D77919600F9}" sibTransId="{3418E9E7-180B-4279-8A77-1639FED7BC10}"/>
    <dgm:cxn modelId="{0A444895-C48A-4F3B-9706-A43518D9F705}" type="presOf" srcId="{CF9568F8-6CD9-4F5E-9AE7-DA5458B6245D}" destId="{88611BB0-CEB6-48C6-B43C-5E8D46E14935}" srcOrd="0" destOrd="0" presId="urn:microsoft.com/office/officeart/2005/8/layout/vList2"/>
    <dgm:cxn modelId="{5881799F-5797-414D-8080-1703314A6821}" type="presOf" srcId="{C679EA23-4542-4F1A-9749-D73FF2F47894}" destId="{9A3993AA-77BA-4B01-92D3-5ECB687A2A82}" srcOrd="0" destOrd="0" presId="urn:microsoft.com/office/officeart/2005/8/layout/vList2"/>
    <dgm:cxn modelId="{AB2032AB-5AC2-4036-A005-9CBE4DAA915E}" srcId="{F42F45FB-E624-49B1-8EEE-8BDF2BD7FB82}" destId="{CF9568F8-6CD9-4F5E-9AE7-DA5458B6245D}" srcOrd="2" destOrd="0" parTransId="{5930E41D-EABD-4466-AA71-E006EC1DCCA0}" sibTransId="{7722070C-6E93-4FD3-B277-0B748937C933}"/>
    <dgm:cxn modelId="{0C5DD1DE-04DB-44C9-9201-B7DA099A6711}" type="presOf" srcId="{55D63060-5BD0-4FF5-9F5B-C3A56BDF9B63}" destId="{BA31C1A2-0E3B-4E99-A964-69C56D99862A}" srcOrd="0" destOrd="0" presId="urn:microsoft.com/office/officeart/2005/8/layout/vList2"/>
    <dgm:cxn modelId="{636CE0DE-9E9B-4C5A-A004-F23A63A511DF}" type="presOf" srcId="{3FEEC4F7-3831-47A0-B98E-DC4382CACD25}" destId="{BA31C1A2-0E3B-4E99-A964-69C56D99862A}" srcOrd="0" destOrd="1" presId="urn:microsoft.com/office/officeart/2005/8/layout/vList2"/>
    <dgm:cxn modelId="{FFC1C9F8-3B0C-4EF6-9F19-37A3E9A4D0B0}" srcId="{CF9568F8-6CD9-4F5E-9AE7-DA5458B6245D}" destId="{4E27CED2-DD19-4665-B14F-3FBA42829689}" srcOrd="1" destOrd="0" parTransId="{CBEB456F-7D8F-43C0-84EB-F1BE12C95640}" sibTransId="{8EFE7EF5-F334-4E2F-9342-3230B4FCEBCA}"/>
    <dgm:cxn modelId="{20CDDFF8-83A6-49B3-8C8B-7DCC35265EC3}" srcId="{F42F45FB-E624-49B1-8EEE-8BDF2BD7FB82}" destId="{122D8335-8F34-4E8C-BC56-518B6E330164}" srcOrd="0" destOrd="0" parTransId="{C6BB4663-3E2F-49FC-900D-133945EAD4DD}" sibTransId="{4755408F-537B-4A6C-B36E-27071247E65D}"/>
    <dgm:cxn modelId="{E3A46FFB-98FB-4512-BED7-C11D2F0E8CE2}" srcId="{F42F45FB-E624-49B1-8EEE-8BDF2BD7FB82}" destId="{C679EA23-4542-4F1A-9749-D73FF2F47894}" srcOrd="1" destOrd="0" parTransId="{506A8E34-7936-49D9-BF46-B2F6A70B0090}" sibTransId="{EB3C9237-4992-499E-B9CB-8121B364E5CD}"/>
    <dgm:cxn modelId="{B1751850-2E66-421B-A204-3BC6B8F885E5}" type="presParOf" srcId="{B6105D12-2620-40C5-9F32-0A0B55DF6E7F}" destId="{41D996B9-5773-4343-A0D4-742934291F08}" srcOrd="0" destOrd="0" presId="urn:microsoft.com/office/officeart/2005/8/layout/vList2"/>
    <dgm:cxn modelId="{423D1082-820D-4549-BC28-228D29E26C7C}" type="presParOf" srcId="{B6105D12-2620-40C5-9F32-0A0B55DF6E7F}" destId="{364A4209-3279-4FC2-883E-6746D475896F}" srcOrd="1" destOrd="0" presId="urn:microsoft.com/office/officeart/2005/8/layout/vList2"/>
    <dgm:cxn modelId="{66C79D79-0092-42D8-BFF8-44D4BA1FC60A}" type="presParOf" srcId="{B6105D12-2620-40C5-9F32-0A0B55DF6E7F}" destId="{9A3993AA-77BA-4B01-92D3-5ECB687A2A82}" srcOrd="2" destOrd="0" presId="urn:microsoft.com/office/officeart/2005/8/layout/vList2"/>
    <dgm:cxn modelId="{AE42621C-552D-46FD-92BB-23619FF182CC}" type="presParOf" srcId="{B6105D12-2620-40C5-9F32-0A0B55DF6E7F}" destId="{BA31C1A2-0E3B-4E99-A964-69C56D99862A}" srcOrd="3" destOrd="0" presId="urn:microsoft.com/office/officeart/2005/8/layout/vList2"/>
    <dgm:cxn modelId="{38E246FE-C431-4947-8A73-7041D2D53565}" type="presParOf" srcId="{B6105D12-2620-40C5-9F32-0A0B55DF6E7F}" destId="{88611BB0-CEB6-48C6-B43C-5E8D46E14935}" srcOrd="4" destOrd="0" presId="urn:microsoft.com/office/officeart/2005/8/layout/vList2"/>
    <dgm:cxn modelId="{6CA9A7FF-495F-4CE4-AD40-B25183E9D680}" type="presParOf" srcId="{B6105D12-2620-40C5-9F32-0A0B55DF6E7F}" destId="{4BDC9677-EB91-49CD-934D-90E0776D842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F45FB-E624-49B1-8EEE-8BDF2BD7FB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2D8335-8F34-4E8C-BC56-518B6E330164}">
      <dgm:prSet phldrT="[Texto]"/>
      <dgm:spPr/>
      <dgm:t>
        <a:bodyPr/>
        <a:lstStyle/>
        <a:p>
          <a:r>
            <a:rPr lang="es-ES" dirty="0"/>
            <a:t>5. Atención al Cliente</a:t>
          </a:r>
        </a:p>
      </dgm:t>
    </dgm:pt>
    <dgm:pt modelId="{C6BB4663-3E2F-49FC-900D-133945EAD4DD}" type="parTrans" cxnId="{20CDDFF8-83A6-49B3-8C8B-7DCC35265EC3}">
      <dgm:prSet/>
      <dgm:spPr/>
      <dgm:t>
        <a:bodyPr/>
        <a:lstStyle/>
        <a:p>
          <a:endParaRPr lang="es-ES"/>
        </a:p>
      </dgm:t>
    </dgm:pt>
    <dgm:pt modelId="{4755408F-537B-4A6C-B36E-27071247E65D}" type="sibTrans" cxnId="{20CDDFF8-83A6-49B3-8C8B-7DCC35265EC3}">
      <dgm:prSet/>
      <dgm:spPr/>
      <dgm:t>
        <a:bodyPr/>
        <a:lstStyle/>
        <a:p>
          <a:endParaRPr lang="es-ES"/>
        </a:p>
      </dgm:t>
    </dgm:pt>
    <dgm:pt modelId="{833ACE85-BF09-406D-90D5-28B177C196E8}">
      <dgm:prSet phldrT="[Texto]"/>
      <dgm:spPr/>
      <dgm:t>
        <a:bodyPr/>
        <a:lstStyle/>
        <a:p>
          <a:r>
            <a:rPr lang="es-ES" dirty="0"/>
            <a:t>Canales de comunicación</a:t>
          </a:r>
        </a:p>
      </dgm:t>
    </dgm:pt>
    <dgm:pt modelId="{1CBBC19C-7838-443E-B4CC-BE22CC198503}" type="parTrans" cxnId="{AA932335-4EF5-4F9B-9678-B5DB8AAD4290}">
      <dgm:prSet/>
      <dgm:spPr/>
      <dgm:t>
        <a:bodyPr/>
        <a:lstStyle/>
        <a:p>
          <a:endParaRPr lang="es-ES"/>
        </a:p>
      </dgm:t>
    </dgm:pt>
    <dgm:pt modelId="{C0E2BDD4-B8D1-40EF-9797-5A4F11FBF25B}" type="sibTrans" cxnId="{AA932335-4EF5-4F9B-9678-B5DB8AAD4290}">
      <dgm:prSet/>
      <dgm:spPr/>
      <dgm:t>
        <a:bodyPr/>
        <a:lstStyle/>
        <a:p>
          <a:endParaRPr lang="es-ES"/>
        </a:p>
      </dgm:t>
    </dgm:pt>
    <dgm:pt modelId="{BC0EAE9C-0D60-440C-B223-D374D2184FE3}">
      <dgm:prSet phldrT="[Texto]"/>
      <dgm:spPr/>
      <dgm:t>
        <a:bodyPr/>
        <a:lstStyle/>
        <a:p>
          <a:r>
            <a:rPr lang="es-ES" dirty="0"/>
            <a:t>Gestión de PQ</a:t>
          </a:r>
        </a:p>
      </dgm:t>
    </dgm:pt>
    <dgm:pt modelId="{EA10CE0D-FBD3-4487-AE93-B9FDA153F12D}" type="parTrans" cxnId="{B651B5FF-EBC3-4234-A205-7AFBE646A672}">
      <dgm:prSet/>
      <dgm:spPr/>
      <dgm:t>
        <a:bodyPr/>
        <a:lstStyle/>
        <a:p>
          <a:endParaRPr lang="es-ES"/>
        </a:p>
      </dgm:t>
    </dgm:pt>
    <dgm:pt modelId="{775F143D-1BF2-4045-85AF-0082F3C6B7D8}" type="sibTrans" cxnId="{B651B5FF-EBC3-4234-A205-7AFBE646A672}">
      <dgm:prSet/>
      <dgm:spPr/>
      <dgm:t>
        <a:bodyPr/>
        <a:lstStyle/>
        <a:p>
          <a:endParaRPr lang="es-ES"/>
        </a:p>
      </dgm:t>
    </dgm:pt>
    <dgm:pt modelId="{A62C30EF-E3B0-4F65-85FA-9431ED1E7968}">
      <dgm:prSet phldrT="[Texto]"/>
      <dgm:spPr/>
      <dgm:t>
        <a:bodyPr/>
        <a:lstStyle/>
        <a:p>
          <a:r>
            <a:rPr lang="es-ES" dirty="0"/>
            <a:t>4. Control y Fiscalización</a:t>
          </a:r>
        </a:p>
      </dgm:t>
    </dgm:pt>
    <dgm:pt modelId="{FB37DABE-BBAE-43B4-A00F-5C59C738F25E}" type="parTrans" cxnId="{8296C2D1-ACCC-41DD-B0E3-F8B458D204DD}">
      <dgm:prSet/>
      <dgm:spPr/>
      <dgm:t>
        <a:bodyPr/>
        <a:lstStyle/>
        <a:p>
          <a:endParaRPr lang="es-ES"/>
        </a:p>
      </dgm:t>
    </dgm:pt>
    <dgm:pt modelId="{87F2344C-5054-4BC3-BE24-90FA795EF974}" type="sibTrans" cxnId="{8296C2D1-ACCC-41DD-B0E3-F8B458D204DD}">
      <dgm:prSet/>
      <dgm:spPr/>
      <dgm:t>
        <a:bodyPr/>
        <a:lstStyle/>
        <a:p>
          <a:endParaRPr lang="es-ES"/>
        </a:p>
      </dgm:t>
    </dgm:pt>
    <dgm:pt modelId="{0B5FADA7-5335-49CE-97FA-51068658D20A}">
      <dgm:prSet phldrT="[Texto]"/>
      <dgm:spPr/>
      <dgm:t>
        <a:bodyPr/>
        <a:lstStyle/>
        <a:p>
          <a:r>
            <a:rPr lang="es-ES" dirty="0"/>
            <a:t>Control del juego ilegal</a:t>
          </a:r>
        </a:p>
      </dgm:t>
    </dgm:pt>
    <dgm:pt modelId="{44110167-0A2F-4608-9BF8-6D8BDA1D3EF1}" type="parTrans" cxnId="{A2164394-9339-4D05-AB32-C7984565A703}">
      <dgm:prSet/>
      <dgm:spPr/>
      <dgm:t>
        <a:bodyPr/>
        <a:lstStyle/>
        <a:p>
          <a:endParaRPr lang="es-ES"/>
        </a:p>
      </dgm:t>
    </dgm:pt>
    <dgm:pt modelId="{38A8F38D-93D3-4B66-A064-514582533613}" type="sibTrans" cxnId="{A2164394-9339-4D05-AB32-C7984565A703}">
      <dgm:prSet/>
      <dgm:spPr/>
      <dgm:t>
        <a:bodyPr/>
        <a:lstStyle/>
        <a:p>
          <a:endParaRPr lang="es-ES"/>
        </a:p>
      </dgm:t>
    </dgm:pt>
    <dgm:pt modelId="{BA2E4041-FC02-4FDE-A7D9-B326C2413A93}">
      <dgm:prSet phldrT="[Texto]"/>
      <dgm:spPr/>
      <dgm:t>
        <a:bodyPr/>
        <a:lstStyle/>
        <a:p>
          <a:r>
            <a:rPr lang="es-ES" dirty="0"/>
            <a:t>Fiscalización</a:t>
          </a:r>
        </a:p>
      </dgm:t>
    </dgm:pt>
    <dgm:pt modelId="{DED17703-3960-462C-9273-861395EE9CFE}" type="parTrans" cxnId="{C07D0257-4A31-457D-9796-B9C39C7C2E55}">
      <dgm:prSet/>
      <dgm:spPr/>
      <dgm:t>
        <a:bodyPr/>
        <a:lstStyle/>
        <a:p>
          <a:endParaRPr lang="es-ES"/>
        </a:p>
      </dgm:t>
    </dgm:pt>
    <dgm:pt modelId="{96FCFEAC-3649-4B94-BF19-782FBAC4DCCF}" type="sibTrans" cxnId="{C07D0257-4A31-457D-9796-B9C39C7C2E55}">
      <dgm:prSet/>
      <dgm:spPr/>
      <dgm:t>
        <a:bodyPr/>
        <a:lstStyle/>
        <a:p>
          <a:endParaRPr lang="es-ES"/>
        </a:p>
      </dgm:t>
    </dgm:pt>
    <dgm:pt modelId="{79CC18B4-3255-474F-ADD1-3DCEE30AB610}">
      <dgm:prSet phldrT="[Texto]"/>
      <dgm:spPr/>
      <dgm:t>
        <a:bodyPr/>
        <a:lstStyle/>
        <a:p>
          <a:r>
            <a:rPr lang="es-ES" dirty="0"/>
            <a:t>Plan Anticorrupción y Atención al Ciudadano</a:t>
          </a:r>
        </a:p>
      </dgm:t>
    </dgm:pt>
    <dgm:pt modelId="{77CAF326-5C03-4A56-A53D-18545B84E2DB}" type="parTrans" cxnId="{ABC26D8E-C54C-4502-80C3-1378DCD8E6F4}">
      <dgm:prSet/>
      <dgm:spPr/>
      <dgm:t>
        <a:bodyPr/>
        <a:lstStyle/>
        <a:p>
          <a:endParaRPr lang="es-ES"/>
        </a:p>
      </dgm:t>
    </dgm:pt>
    <dgm:pt modelId="{3249B975-69E3-4900-AFC7-CA1049A610AD}" type="sibTrans" cxnId="{ABC26D8E-C54C-4502-80C3-1378DCD8E6F4}">
      <dgm:prSet/>
      <dgm:spPr/>
      <dgm:t>
        <a:bodyPr/>
        <a:lstStyle/>
        <a:p>
          <a:endParaRPr lang="es-ES"/>
        </a:p>
      </dgm:t>
    </dgm:pt>
    <dgm:pt modelId="{CD41493D-726D-459C-ABBB-A325196BEC5C}">
      <dgm:prSet phldrT="[Texto]"/>
      <dgm:spPr/>
      <dgm:t>
        <a:bodyPr/>
        <a:lstStyle/>
        <a:p>
          <a:r>
            <a:rPr lang="es-ES" dirty="0"/>
            <a:t>6. Conclusiones</a:t>
          </a:r>
        </a:p>
      </dgm:t>
    </dgm:pt>
    <dgm:pt modelId="{010A7BDD-227B-43CD-8C28-9282C74000E7}" type="parTrans" cxnId="{D1A39CE9-CF89-4773-B851-0C761962F462}">
      <dgm:prSet/>
      <dgm:spPr/>
      <dgm:t>
        <a:bodyPr/>
        <a:lstStyle/>
        <a:p>
          <a:endParaRPr lang="es-ES"/>
        </a:p>
      </dgm:t>
    </dgm:pt>
    <dgm:pt modelId="{2DB8E7A9-54ED-40EF-BBFC-79B91EA1266B}" type="sibTrans" cxnId="{D1A39CE9-CF89-4773-B851-0C761962F462}">
      <dgm:prSet/>
      <dgm:spPr/>
      <dgm:t>
        <a:bodyPr/>
        <a:lstStyle/>
        <a:p>
          <a:endParaRPr lang="es-ES"/>
        </a:p>
      </dgm:t>
    </dgm:pt>
    <dgm:pt modelId="{B6105D12-2620-40C5-9F32-0A0B55DF6E7F}" type="pres">
      <dgm:prSet presAssocID="{F42F45FB-E624-49B1-8EEE-8BDF2BD7FB82}" presName="linear" presStyleCnt="0">
        <dgm:presLayoutVars>
          <dgm:animLvl val="lvl"/>
          <dgm:resizeHandles val="exact"/>
        </dgm:presLayoutVars>
      </dgm:prSet>
      <dgm:spPr/>
    </dgm:pt>
    <dgm:pt modelId="{B72D8A7D-DBDD-4102-8B87-86859ACEB308}" type="pres">
      <dgm:prSet presAssocID="{A62C30EF-E3B0-4F65-85FA-9431ED1E79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B73545-D6D0-43E5-A738-BA3F76D98FF7}" type="pres">
      <dgm:prSet presAssocID="{A62C30EF-E3B0-4F65-85FA-9431ED1E7968}" presName="childText" presStyleLbl="revTx" presStyleIdx="0" presStyleCnt="2">
        <dgm:presLayoutVars>
          <dgm:bulletEnabled val="1"/>
        </dgm:presLayoutVars>
      </dgm:prSet>
      <dgm:spPr/>
    </dgm:pt>
    <dgm:pt modelId="{41D996B9-5773-4343-A0D4-742934291F08}" type="pres">
      <dgm:prSet presAssocID="{122D8335-8F34-4E8C-BC56-518B6E3301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4A4209-3279-4FC2-883E-6746D475896F}" type="pres">
      <dgm:prSet presAssocID="{122D8335-8F34-4E8C-BC56-518B6E330164}" presName="childText" presStyleLbl="revTx" presStyleIdx="1" presStyleCnt="2">
        <dgm:presLayoutVars>
          <dgm:bulletEnabled val="1"/>
        </dgm:presLayoutVars>
      </dgm:prSet>
      <dgm:spPr/>
    </dgm:pt>
    <dgm:pt modelId="{2AFF1A79-1E9B-42DA-B2EC-C016B4237EDA}" type="pres">
      <dgm:prSet presAssocID="{CD41493D-726D-459C-ABBB-A325196BEC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2E9B2C-4D3A-4855-B1B1-D1FCC46A3DF1}" type="presOf" srcId="{BC0EAE9C-0D60-440C-B223-D374D2184FE3}" destId="{364A4209-3279-4FC2-883E-6746D475896F}" srcOrd="0" destOrd="1" presId="urn:microsoft.com/office/officeart/2005/8/layout/vList2"/>
    <dgm:cxn modelId="{AA932335-4EF5-4F9B-9678-B5DB8AAD4290}" srcId="{122D8335-8F34-4E8C-BC56-518B6E330164}" destId="{833ACE85-BF09-406D-90D5-28B177C196E8}" srcOrd="0" destOrd="0" parTransId="{1CBBC19C-7838-443E-B4CC-BE22CC198503}" sibTransId="{C0E2BDD4-B8D1-40EF-9797-5A4F11FBF25B}"/>
    <dgm:cxn modelId="{E579C33D-D5D6-42A0-AA02-873DEB2BCB16}" type="presOf" srcId="{BA2E4041-FC02-4FDE-A7D9-B326C2413A93}" destId="{F4B73545-D6D0-43E5-A738-BA3F76D98FF7}" srcOrd="0" destOrd="1" presId="urn:microsoft.com/office/officeart/2005/8/layout/vList2"/>
    <dgm:cxn modelId="{E5A2664B-929D-4D8C-B989-68D0299E8147}" type="presOf" srcId="{CD41493D-726D-459C-ABBB-A325196BEC5C}" destId="{2AFF1A79-1E9B-42DA-B2EC-C016B4237EDA}" srcOrd="0" destOrd="0" presId="urn:microsoft.com/office/officeart/2005/8/layout/vList2"/>
    <dgm:cxn modelId="{B6FE306C-A878-4BB2-9DCD-8156E495898A}" type="presOf" srcId="{F42F45FB-E624-49B1-8EEE-8BDF2BD7FB82}" destId="{B6105D12-2620-40C5-9F32-0A0B55DF6E7F}" srcOrd="0" destOrd="0" presId="urn:microsoft.com/office/officeart/2005/8/layout/vList2"/>
    <dgm:cxn modelId="{CB740E4E-0E62-4ED9-9400-5F89CA00E1EB}" type="presOf" srcId="{122D8335-8F34-4E8C-BC56-518B6E330164}" destId="{41D996B9-5773-4343-A0D4-742934291F08}" srcOrd="0" destOrd="0" presId="urn:microsoft.com/office/officeart/2005/8/layout/vList2"/>
    <dgm:cxn modelId="{C07D0257-4A31-457D-9796-B9C39C7C2E55}" srcId="{A62C30EF-E3B0-4F65-85FA-9431ED1E7968}" destId="{BA2E4041-FC02-4FDE-A7D9-B326C2413A93}" srcOrd="1" destOrd="0" parTransId="{DED17703-3960-462C-9273-861395EE9CFE}" sibTransId="{96FCFEAC-3649-4B94-BF19-782FBAC4DCCF}"/>
    <dgm:cxn modelId="{F450C87A-B50D-4641-8A78-E55CEE85546E}" type="presOf" srcId="{833ACE85-BF09-406D-90D5-28B177C196E8}" destId="{364A4209-3279-4FC2-883E-6746D475896F}" srcOrd="0" destOrd="0" presId="urn:microsoft.com/office/officeart/2005/8/layout/vList2"/>
    <dgm:cxn modelId="{ABC26D8E-C54C-4502-80C3-1378DCD8E6F4}" srcId="{122D8335-8F34-4E8C-BC56-518B6E330164}" destId="{79CC18B4-3255-474F-ADD1-3DCEE30AB610}" srcOrd="2" destOrd="0" parTransId="{77CAF326-5C03-4A56-A53D-18545B84E2DB}" sibTransId="{3249B975-69E3-4900-AFC7-CA1049A610AD}"/>
    <dgm:cxn modelId="{A2164394-9339-4D05-AB32-C7984565A703}" srcId="{A62C30EF-E3B0-4F65-85FA-9431ED1E7968}" destId="{0B5FADA7-5335-49CE-97FA-51068658D20A}" srcOrd="0" destOrd="0" parTransId="{44110167-0A2F-4608-9BF8-6D8BDA1D3EF1}" sibTransId="{38A8F38D-93D3-4B66-A064-514582533613}"/>
    <dgm:cxn modelId="{045F6DBD-E968-44EF-B2BC-F32927C53A05}" type="presOf" srcId="{A62C30EF-E3B0-4F65-85FA-9431ED1E7968}" destId="{B72D8A7D-DBDD-4102-8B87-86859ACEB308}" srcOrd="0" destOrd="0" presId="urn:microsoft.com/office/officeart/2005/8/layout/vList2"/>
    <dgm:cxn modelId="{2FC98FC8-FA0C-48A7-B017-8957B7285234}" type="presOf" srcId="{0B5FADA7-5335-49CE-97FA-51068658D20A}" destId="{F4B73545-D6D0-43E5-A738-BA3F76D98FF7}" srcOrd="0" destOrd="0" presId="urn:microsoft.com/office/officeart/2005/8/layout/vList2"/>
    <dgm:cxn modelId="{8296C2D1-ACCC-41DD-B0E3-F8B458D204DD}" srcId="{F42F45FB-E624-49B1-8EEE-8BDF2BD7FB82}" destId="{A62C30EF-E3B0-4F65-85FA-9431ED1E7968}" srcOrd="0" destOrd="0" parTransId="{FB37DABE-BBAE-43B4-A00F-5C59C738F25E}" sibTransId="{87F2344C-5054-4BC3-BE24-90FA795EF974}"/>
    <dgm:cxn modelId="{BEE0C8E3-609C-4F6B-A664-EF96A8CB4AA5}" type="presOf" srcId="{79CC18B4-3255-474F-ADD1-3DCEE30AB610}" destId="{364A4209-3279-4FC2-883E-6746D475896F}" srcOrd="0" destOrd="2" presId="urn:microsoft.com/office/officeart/2005/8/layout/vList2"/>
    <dgm:cxn modelId="{D1A39CE9-CF89-4773-B851-0C761962F462}" srcId="{F42F45FB-E624-49B1-8EEE-8BDF2BD7FB82}" destId="{CD41493D-726D-459C-ABBB-A325196BEC5C}" srcOrd="2" destOrd="0" parTransId="{010A7BDD-227B-43CD-8C28-9282C74000E7}" sibTransId="{2DB8E7A9-54ED-40EF-BBFC-79B91EA1266B}"/>
    <dgm:cxn modelId="{20CDDFF8-83A6-49B3-8C8B-7DCC35265EC3}" srcId="{F42F45FB-E624-49B1-8EEE-8BDF2BD7FB82}" destId="{122D8335-8F34-4E8C-BC56-518B6E330164}" srcOrd="1" destOrd="0" parTransId="{C6BB4663-3E2F-49FC-900D-133945EAD4DD}" sibTransId="{4755408F-537B-4A6C-B36E-27071247E65D}"/>
    <dgm:cxn modelId="{B651B5FF-EBC3-4234-A205-7AFBE646A672}" srcId="{122D8335-8F34-4E8C-BC56-518B6E330164}" destId="{BC0EAE9C-0D60-440C-B223-D374D2184FE3}" srcOrd="1" destOrd="0" parTransId="{EA10CE0D-FBD3-4487-AE93-B9FDA153F12D}" sibTransId="{775F143D-1BF2-4045-85AF-0082F3C6B7D8}"/>
    <dgm:cxn modelId="{20ACF40B-FFBB-4003-A0E8-E3091584FD12}" type="presParOf" srcId="{B6105D12-2620-40C5-9F32-0A0B55DF6E7F}" destId="{B72D8A7D-DBDD-4102-8B87-86859ACEB308}" srcOrd="0" destOrd="0" presId="urn:microsoft.com/office/officeart/2005/8/layout/vList2"/>
    <dgm:cxn modelId="{3C9A80E3-B610-4333-9AC7-A56890122169}" type="presParOf" srcId="{B6105D12-2620-40C5-9F32-0A0B55DF6E7F}" destId="{F4B73545-D6D0-43E5-A738-BA3F76D98FF7}" srcOrd="1" destOrd="0" presId="urn:microsoft.com/office/officeart/2005/8/layout/vList2"/>
    <dgm:cxn modelId="{B1751850-2E66-421B-A204-3BC6B8F885E5}" type="presParOf" srcId="{B6105D12-2620-40C5-9F32-0A0B55DF6E7F}" destId="{41D996B9-5773-4343-A0D4-742934291F08}" srcOrd="2" destOrd="0" presId="urn:microsoft.com/office/officeart/2005/8/layout/vList2"/>
    <dgm:cxn modelId="{423D1082-820D-4549-BC28-228D29E26C7C}" type="presParOf" srcId="{B6105D12-2620-40C5-9F32-0A0B55DF6E7F}" destId="{364A4209-3279-4FC2-883E-6746D475896F}" srcOrd="3" destOrd="0" presId="urn:microsoft.com/office/officeart/2005/8/layout/vList2"/>
    <dgm:cxn modelId="{8145965A-2F1A-4475-BA48-579ACF66826A}" type="presParOf" srcId="{B6105D12-2620-40C5-9F32-0A0B55DF6E7F}" destId="{2AFF1A79-1E9B-42DA-B2EC-C016B4237E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00E60-4B15-4F5B-9CBC-41AFC5670C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6AB238-6088-4F56-9D5D-A241DA2C0103}">
      <dgm:prSet phldrT="[Texto]"/>
      <dgm:spPr/>
      <dgm:t>
        <a:bodyPr/>
        <a:lstStyle/>
        <a:p>
          <a:r>
            <a:rPr lang="es-ES" dirty="0"/>
            <a:t>Lotería</a:t>
          </a:r>
        </a:p>
      </dgm:t>
    </dgm:pt>
    <dgm:pt modelId="{B30946D2-816C-4108-BD40-22BA801281AC}" type="parTrans" cxnId="{0AEA01C7-B4EC-4488-88C7-7D76824B65AF}">
      <dgm:prSet/>
      <dgm:spPr/>
      <dgm:t>
        <a:bodyPr/>
        <a:lstStyle/>
        <a:p>
          <a:endParaRPr lang="es-ES"/>
        </a:p>
      </dgm:t>
    </dgm:pt>
    <dgm:pt modelId="{4D9D7871-4D0E-438E-B220-43087777BF42}" type="sibTrans" cxnId="{0AEA01C7-B4EC-4488-88C7-7D76824B65AF}">
      <dgm:prSet/>
      <dgm:spPr/>
      <dgm:t>
        <a:bodyPr/>
        <a:lstStyle/>
        <a:p>
          <a:endParaRPr lang="es-ES"/>
        </a:p>
      </dgm:t>
    </dgm:pt>
    <dgm:pt modelId="{9F904DAB-704D-4947-80BB-52B9B9F374FB}">
      <dgm:prSet phldrT="[Texto]"/>
      <dgm:spPr/>
      <dgm:t>
        <a:bodyPr/>
        <a:lstStyle/>
        <a:p>
          <a:r>
            <a:rPr lang="es-ES" dirty="0"/>
            <a:t>Promocionales y rifas</a:t>
          </a:r>
        </a:p>
      </dgm:t>
    </dgm:pt>
    <dgm:pt modelId="{D6337902-024F-4BBC-AF92-0359229D050E}" type="parTrans" cxnId="{F01ACC45-DB21-4421-A19A-CC597562153E}">
      <dgm:prSet/>
      <dgm:spPr/>
      <dgm:t>
        <a:bodyPr/>
        <a:lstStyle/>
        <a:p>
          <a:endParaRPr lang="es-ES"/>
        </a:p>
      </dgm:t>
    </dgm:pt>
    <dgm:pt modelId="{580CC60D-2FBF-4AC6-A71C-607CE6A9957D}" type="sibTrans" cxnId="{F01ACC45-DB21-4421-A19A-CC597562153E}">
      <dgm:prSet/>
      <dgm:spPr/>
      <dgm:t>
        <a:bodyPr/>
        <a:lstStyle/>
        <a:p>
          <a:endParaRPr lang="es-ES"/>
        </a:p>
      </dgm:t>
    </dgm:pt>
    <dgm:pt modelId="{54D2E45A-4248-490D-AF50-BE4775A7873B}">
      <dgm:prSet phldrT="[Texto]"/>
      <dgm:spPr/>
      <dgm:t>
        <a:bodyPr/>
        <a:lstStyle/>
        <a:p>
          <a:r>
            <a:rPr lang="es-ES" dirty="0"/>
            <a:t>Apuestas permanentes</a:t>
          </a:r>
        </a:p>
      </dgm:t>
    </dgm:pt>
    <dgm:pt modelId="{0987E980-1369-42C5-81C0-6478B701C69D}" type="parTrans" cxnId="{A0CE3D5E-D530-4207-B8AF-1C27F57822F2}">
      <dgm:prSet/>
      <dgm:spPr/>
      <dgm:t>
        <a:bodyPr/>
        <a:lstStyle/>
        <a:p>
          <a:endParaRPr lang="es-ES"/>
        </a:p>
      </dgm:t>
    </dgm:pt>
    <dgm:pt modelId="{E551FB9B-23D5-40BB-92AA-F8EDBEE5B446}" type="sibTrans" cxnId="{A0CE3D5E-D530-4207-B8AF-1C27F57822F2}">
      <dgm:prSet/>
      <dgm:spPr/>
      <dgm:t>
        <a:bodyPr/>
        <a:lstStyle/>
        <a:p>
          <a:endParaRPr lang="es-ES"/>
        </a:p>
      </dgm:t>
    </dgm:pt>
    <dgm:pt modelId="{21B773DB-EBBB-438D-8ECC-B01005E9F8E1}" type="pres">
      <dgm:prSet presAssocID="{18800E60-4B15-4F5B-9CBC-41AFC5670CDC}" presName="Name0" presStyleCnt="0">
        <dgm:presLayoutVars>
          <dgm:chMax val="7"/>
          <dgm:chPref val="7"/>
          <dgm:dir/>
        </dgm:presLayoutVars>
      </dgm:prSet>
      <dgm:spPr/>
    </dgm:pt>
    <dgm:pt modelId="{3679D5BD-3712-4E38-9B8A-5F544C4C950F}" type="pres">
      <dgm:prSet presAssocID="{18800E60-4B15-4F5B-9CBC-41AFC5670CDC}" presName="Name1" presStyleCnt="0"/>
      <dgm:spPr/>
    </dgm:pt>
    <dgm:pt modelId="{76DEC3A1-3333-4B77-A7DD-DAF517B0832D}" type="pres">
      <dgm:prSet presAssocID="{18800E60-4B15-4F5B-9CBC-41AFC5670CDC}" presName="cycle" presStyleCnt="0"/>
      <dgm:spPr/>
    </dgm:pt>
    <dgm:pt modelId="{8231F3EC-9F62-4634-ACDE-29EF2C351DBE}" type="pres">
      <dgm:prSet presAssocID="{18800E60-4B15-4F5B-9CBC-41AFC5670CDC}" presName="srcNode" presStyleLbl="node1" presStyleIdx="0" presStyleCnt="3"/>
      <dgm:spPr/>
    </dgm:pt>
    <dgm:pt modelId="{AD783AF0-9313-4E4C-A704-261866A92218}" type="pres">
      <dgm:prSet presAssocID="{18800E60-4B15-4F5B-9CBC-41AFC5670CDC}" presName="conn" presStyleLbl="parChTrans1D2" presStyleIdx="0" presStyleCnt="1"/>
      <dgm:spPr/>
    </dgm:pt>
    <dgm:pt modelId="{3F673DE7-780F-46EF-A0E0-FCCAEE27C9D7}" type="pres">
      <dgm:prSet presAssocID="{18800E60-4B15-4F5B-9CBC-41AFC5670CDC}" presName="extraNode" presStyleLbl="node1" presStyleIdx="0" presStyleCnt="3"/>
      <dgm:spPr/>
    </dgm:pt>
    <dgm:pt modelId="{CC016B03-3DA5-4609-8972-9335997B655A}" type="pres">
      <dgm:prSet presAssocID="{18800E60-4B15-4F5B-9CBC-41AFC5670CDC}" presName="dstNode" presStyleLbl="node1" presStyleIdx="0" presStyleCnt="3"/>
      <dgm:spPr/>
    </dgm:pt>
    <dgm:pt modelId="{05880669-2285-4ECB-ADF1-EAEB6957E33D}" type="pres">
      <dgm:prSet presAssocID="{F76AB238-6088-4F56-9D5D-A241DA2C0103}" presName="text_1" presStyleLbl="node1" presStyleIdx="0" presStyleCnt="3">
        <dgm:presLayoutVars>
          <dgm:bulletEnabled val="1"/>
        </dgm:presLayoutVars>
      </dgm:prSet>
      <dgm:spPr/>
    </dgm:pt>
    <dgm:pt modelId="{D25A100C-D5FC-43FF-A1BE-24D204183920}" type="pres">
      <dgm:prSet presAssocID="{F76AB238-6088-4F56-9D5D-A241DA2C0103}" presName="accent_1" presStyleCnt="0"/>
      <dgm:spPr/>
    </dgm:pt>
    <dgm:pt modelId="{7F0093D1-3099-4675-8A19-A1675363EAC2}" type="pres">
      <dgm:prSet presAssocID="{F76AB238-6088-4F56-9D5D-A241DA2C0103}" presName="accentRepeatNode" presStyleLbl="solidFgAcc1" presStyleIdx="0" presStyleCnt="3"/>
      <dgm:spPr/>
    </dgm:pt>
    <dgm:pt modelId="{EB8C7444-C80E-4FE6-9CFE-B2466B916A5A}" type="pres">
      <dgm:prSet presAssocID="{9F904DAB-704D-4947-80BB-52B9B9F374FB}" presName="text_2" presStyleLbl="node1" presStyleIdx="1" presStyleCnt="3">
        <dgm:presLayoutVars>
          <dgm:bulletEnabled val="1"/>
        </dgm:presLayoutVars>
      </dgm:prSet>
      <dgm:spPr/>
    </dgm:pt>
    <dgm:pt modelId="{5B09FADC-2B50-45D8-ACC5-E30EC530EF53}" type="pres">
      <dgm:prSet presAssocID="{9F904DAB-704D-4947-80BB-52B9B9F374FB}" presName="accent_2" presStyleCnt="0"/>
      <dgm:spPr/>
    </dgm:pt>
    <dgm:pt modelId="{8DA960C2-EED0-49EC-965A-B7E9F3EAB68C}" type="pres">
      <dgm:prSet presAssocID="{9F904DAB-704D-4947-80BB-52B9B9F374FB}" presName="accentRepeatNode" presStyleLbl="solidFgAcc1" presStyleIdx="1" presStyleCnt="3"/>
      <dgm:spPr/>
    </dgm:pt>
    <dgm:pt modelId="{EA98BEAB-F7AA-4E94-9F6F-D900D3DF9B23}" type="pres">
      <dgm:prSet presAssocID="{54D2E45A-4248-490D-AF50-BE4775A7873B}" presName="text_3" presStyleLbl="node1" presStyleIdx="2" presStyleCnt="3">
        <dgm:presLayoutVars>
          <dgm:bulletEnabled val="1"/>
        </dgm:presLayoutVars>
      </dgm:prSet>
      <dgm:spPr/>
    </dgm:pt>
    <dgm:pt modelId="{B3025455-664E-4EB0-887B-5A76DB75FB94}" type="pres">
      <dgm:prSet presAssocID="{54D2E45A-4248-490D-AF50-BE4775A7873B}" presName="accent_3" presStyleCnt="0"/>
      <dgm:spPr/>
    </dgm:pt>
    <dgm:pt modelId="{3638C8A8-4B81-4C3A-B231-0A839732889F}" type="pres">
      <dgm:prSet presAssocID="{54D2E45A-4248-490D-AF50-BE4775A7873B}" presName="accentRepeatNode" presStyleLbl="solidFgAcc1" presStyleIdx="2" presStyleCnt="3"/>
      <dgm:spPr/>
    </dgm:pt>
  </dgm:ptLst>
  <dgm:cxnLst>
    <dgm:cxn modelId="{CFCDE030-F4D8-4B0F-B6BA-2B1461F33B8C}" type="presOf" srcId="{18800E60-4B15-4F5B-9CBC-41AFC5670CDC}" destId="{21B773DB-EBBB-438D-8ECC-B01005E9F8E1}" srcOrd="0" destOrd="0" presId="urn:microsoft.com/office/officeart/2008/layout/VerticalCurvedList"/>
    <dgm:cxn modelId="{A0CE3D5E-D530-4207-B8AF-1C27F57822F2}" srcId="{18800E60-4B15-4F5B-9CBC-41AFC5670CDC}" destId="{54D2E45A-4248-490D-AF50-BE4775A7873B}" srcOrd="2" destOrd="0" parTransId="{0987E980-1369-42C5-81C0-6478B701C69D}" sibTransId="{E551FB9B-23D5-40BB-92AA-F8EDBEE5B446}"/>
    <dgm:cxn modelId="{F01ACC45-DB21-4421-A19A-CC597562153E}" srcId="{18800E60-4B15-4F5B-9CBC-41AFC5670CDC}" destId="{9F904DAB-704D-4947-80BB-52B9B9F374FB}" srcOrd="1" destOrd="0" parTransId="{D6337902-024F-4BBC-AF92-0359229D050E}" sibTransId="{580CC60D-2FBF-4AC6-A71C-607CE6A9957D}"/>
    <dgm:cxn modelId="{C21B1667-0A67-476D-B44B-38F549C74ECD}" type="presOf" srcId="{F76AB238-6088-4F56-9D5D-A241DA2C0103}" destId="{05880669-2285-4ECB-ADF1-EAEB6957E33D}" srcOrd="0" destOrd="0" presId="urn:microsoft.com/office/officeart/2008/layout/VerticalCurvedList"/>
    <dgm:cxn modelId="{8EBA5476-B1B7-443D-ADF6-F80D0C098709}" type="presOf" srcId="{9F904DAB-704D-4947-80BB-52B9B9F374FB}" destId="{EB8C7444-C80E-4FE6-9CFE-B2466B916A5A}" srcOrd="0" destOrd="0" presId="urn:microsoft.com/office/officeart/2008/layout/VerticalCurvedList"/>
    <dgm:cxn modelId="{5316E5BA-1B13-4CDF-8F55-603077ACFB10}" type="presOf" srcId="{4D9D7871-4D0E-438E-B220-43087777BF42}" destId="{AD783AF0-9313-4E4C-A704-261866A92218}" srcOrd="0" destOrd="0" presId="urn:microsoft.com/office/officeart/2008/layout/VerticalCurvedList"/>
    <dgm:cxn modelId="{0AEA01C7-B4EC-4488-88C7-7D76824B65AF}" srcId="{18800E60-4B15-4F5B-9CBC-41AFC5670CDC}" destId="{F76AB238-6088-4F56-9D5D-A241DA2C0103}" srcOrd="0" destOrd="0" parTransId="{B30946D2-816C-4108-BD40-22BA801281AC}" sibTransId="{4D9D7871-4D0E-438E-B220-43087777BF42}"/>
    <dgm:cxn modelId="{EAFD68D7-CE99-464F-8775-7B091038F601}" type="presOf" srcId="{54D2E45A-4248-490D-AF50-BE4775A7873B}" destId="{EA98BEAB-F7AA-4E94-9F6F-D900D3DF9B23}" srcOrd="0" destOrd="0" presId="urn:microsoft.com/office/officeart/2008/layout/VerticalCurvedList"/>
    <dgm:cxn modelId="{9239B663-5945-4824-AA31-46CCB077A59A}" type="presParOf" srcId="{21B773DB-EBBB-438D-8ECC-B01005E9F8E1}" destId="{3679D5BD-3712-4E38-9B8A-5F544C4C950F}" srcOrd="0" destOrd="0" presId="urn:microsoft.com/office/officeart/2008/layout/VerticalCurvedList"/>
    <dgm:cxn modelId="{279B9A6C-EB09-47F7-A596-5FFDF3E32EFB}" type="presParOf" srcId="{3679D5BD-3712-4E38-9B8A-5F544C4C950F}" destId="{76DEC3A1-3333-4B77-A7DD-DAF517B0832D}" srcOrd="0" destOrd="0" presId="urn:microsoft.com/office/officeart/2008/layout/VerticalCurvedList"/>
    <dgm:cxn modelId="{949E7F23-5132-4964-BF22-12E33F9FD31E}" type="presParOf" srcId="{76DEC3A1-3333-4B77-A7DD-DAF517B0832D}" destId="{8231F3EC-9F62-4634-ACDE-29EF2C351DBE}" srcOrd="0" destOrd="0" presId="urn:microsoft.com/office/officeart/2008/layout/VerticalCurvedList"/>
    <dgm:cxn modelId="{19241D9F-61D4-4EE9-B071-7CB0EB8562FF}" type="presParOf" srcId="{76DEC3A1-3333-4B77-A7DD-DAF517B0832D}" destId="{AD783AF0-9313-4E4C-A704-261866A92218}" srcOrd="1" destOrd="0" presId="urn:microsoft.com/office/officeart/2008/layout/VerticalCurvedList"/>
    <dgm:cxn modelId="{C491BD81-686D-4355-94EE-7811184905F7}" type="presParOf" srcId="{76DEC3A1-3333-4B77-A7DD-DAF517B0832D}" destId="{3F673DE7-780F-46EF-A0E0-FCCAEE27C9D7}" srcOrd="2" destOrd="0" presId="urn:microsoft.com/office/officeart/2008/layout/VerticalCurvedList"/>
    <dgm:cxn modelId="{173C3111-DB70-4029-8404-86A92AD0455E}" type="presParOf" srcId="{76DEC3A1-3333-4B77-A7DD-DAF517B0832D}" destId="{CC016B03-3DA5-4609-8972-9335997B655A}" srcOrd="3" destOrd="0" presId="urn:microsoft.com/office/officeart/2008/layout/VerticalCurvedList"/>
    <dgm:cxn modelId="{A6AAAE40-3964-400C-9A17-D871017BED7E}" type="presParOf" srcId="{3679D5BD-3712-4E38-9B8A-5F544C4C950F}" destId="{05880669-2285-4ECB-ADF1-EAEB6957E33D}" srcOrd="1" destOrd="0" presId="urn:microsoft.com/office/officeart/2008/layout/VerticalCurvedList"/>
    <dgm:cxn modelId="{8EED0EBB-1AC6-4660-8A53-C5660399ADFB}" type="presParOf" srcId="{3679D5BD-3712-4E38-9B8A-5F544C4C950F}" destId="{D25A100C-D5FC-43FF-A1BE-24D204183920}" srcOrd="2" destOrd="0" presId="urn:microsoft.com/office/officeart/2008/layout/VerticalCurvedList"/>
    <dgm:cxn modelId="{9E79FF51-EE24-46DD-9BA4-F667499C6E64}" type="presParOf" srcId="{D25A100C-D5FC-43FF-A1BE-24D204183920}" destId="{7F0093D1-3099-4675-8A19-A1675363EAC2}" srcOrd="0" destOrd="0" presId="urn:microsoft.com/office/officeart/2008/layout/VerticalCurvedList"/>
    <dgm:cxn modelId="{4FC077F2-B1F7-49FD-AB0D-DCA77F3B1018}" type="presParOf" srcId="{3679D5BD-3712-4E38-9B8A-5F544C4C950F}" destId="{EB8C7444-C80E-4FE6-9CFE-B2466B916A5A}" srcOrd="3" destOrd="0" presId="urn:microsoft.com/office/officeart/2008/layout/VerticalCurvedList"/>
    <dgm:cxn modelId="{4955F92C-A89D-429A-9429-6F6BA362589C}" type="presParOf" srcId="{3679D5BD-3712-4E38-9B8A-5F544C4C950F}" destId="{5B09FADC-2B50-45D8-ACC5-E30EC530EF53}" srcOrd="4" destOrd="0" presId="urn:microsoft.com/office/officeart/2008/layout/VerticalCurvedList"/>
    <dgm:cxn modelId="{9EA647DE-49CC-443D-90EC-234B4FE3DF86}" type="presParOf" srcId="{5B09FADC-2B50-45D8-ACC5-E30EC530EF53}" destId="{8DA960C2-EED0-49EC-965A-B7E9F3EAB68C}" srcOrd="0" destOrd="0" presId="urn:microsoft.com/office/officeart/2008/layout/VerticalCurvedList"/>
    <dgm:cxn modelId="{1DAFD12A-3882-4465-8928-6601C076896C}" type="presParOf" srcId="{3679D5BD-3712-4E38-9B8A-5F544C4C950F}" destId="{EA98BEAB-F7AA-4E94-9F6F-D900D3DF9B23}" srcOrd="5" destOrd="0" presId="urn:microsoft.com/office/officeart/2008/layout/VerticalCurvedList"/>
    <dgm:cxn modelId="{56793600-7B57-4A17-9498-434B4A23B033}" type="presParOf" srcId="{3679D5BD-3712-4E38-9B8A-5F544C4C950F}" destId="{B3025455-664E-4EB0-887B-5A76DB75FB94}" srcOrd="6" destOrd="0" presId="urn:microsoft.com/office/officeart/2008/layout/VerticalCurvedList"/>
    <dgm:cxn modelId="{7A205C93-708F-40A9-8365-40421410CFC0}" type="presParOf" srcId="{B3025455-664E-4EB0-887B-5A76DB75FB94}" destId="{3638C8A8-4B81-4C3A-B231-0A83973288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07628E-6FD0-4318-B38C-722EE0D3B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8ACB9D-5A03-4956-9D2C-33136276043B}">
      <dgm:prSet phldrT="[Texto]"/>
      <dgm:spPr/>
      <dgm:t>
        <a:bodyPr/>
        <a:lstStyle/>
        <a:p>
          <a:r>
            <a:rPr lang="es-ES" dirty="0"/>
            <a:t>sorteos especiales - 2018</a:t>
          </a:r>
        </a:p>
      </dgm:t>
    </dgm:pt>
    <dgm:pt modelId="{D4C51AB7-BDFB-4582-9669-6636F3E6FA86}" type="parTrans" cxnId="{53604CAB-3123-469D-A07A-455E62EA7CD5}">
      <dgm:prSet/>
      <dgm:spPr/>
      <dgm:t>
        <a:bodyPr/>
        <a:lstStyle/>
        <a:p>
          <a:endParaRPr lang="es-ES"/>
        </a:p>
      </dgm:t>
    </dgm:pt>
    <dgm:pt modelId="{11A2704F-5E80-4258-BE47-8C5A64B7C032}" type="sibTrans" cxnId="{53604CAB-3123-469D-A07A-455E62EA7CD5}">
      <dgm:prSet/>
      <dgm:spPr/>
      <dgm:t>
        <a:bodyPr/>
        <a:lstStyle/>
        <a:p>
          <a:endParaRPr lang="es-ES"/>
        </a:p>
      </dgm:t>
    </dgm:pt>
    <dgm:pt modelId="{1D31A8AD-EEEF-48A5-9FD8-D3D71DADD91A}" type="pres">
      <dgm:prSet presAssocID="{E407628E-6FD0-4318-B38C-722EE0D3B8FC}" presName="linear" presStyleCnt="0">
        <dgm:presLayoutVars>
          <dgm:animLvl val="lvl"/>
          <dgm:resizeHandles val="exact"/>
        </dgm:presLayoutVars>
      </dgm:prSet>
      <dgm:spPr/>
    </dgm:pt>
    <dgm:pt modelId="{A5326CE4-0916-4ADB-BC8A-B148B691ADAE}" type="pres">
      <dgm:prSet presAssocID="{7A8ACB9D-5A03-4956-9D2C-33136276043B}" presName="parentText" presStyleLbl="node1" presStyleIdx="0" presStyleCnt="1" custScaleY="29652" custLinFactNeighborX="-942" custLinFactNeighborY="-64988">
        <dgm:presLayoutVars>
          <dgm:chMax val="0"/>
          <dgm:bulletEnabled val="1"/>
        </dgm:presLayoutVars>
      </dgm:prSet>
      <dgm:spPr/>
    </dgm:pt>
  </dgm:ptLst>
  <dgm:cxnLst>
    <dgm:cxn modelId="{176DDC00-8C85-4AA1-A5B7-2036D79CB43A}" type="presOf" srcId="{7A8ACB9D-5A03-4956-9D2C-33136276043B}" destId="{A5326CE4-0916-4ADB-BC8A-B148B691ADAE}" srcOrd="0" destOrd="0" presId="urn:microsoft.com/office/officeart/2005/8/layout/vList2"/>
    <dgm:cxn modelId="{53604CAB-3123-469D-A07A-455E62EA7CD5}" srcId="{E407628E-6FD0-4318-B38C-722EE0D3B8FC}" destId="{7A8ACB9D-5A03-4956-9D2C-33136276043B}" srcOrd="0" destOrd="0" parTransId="{D4C51AB7-BDFB-4582-9669-6636F3E6FA86}" sibTransId="{11A2704F-5E80-4258-BE47-8C5A64B7C032}"/>
    <dgm:cxn modelId="{EF0A5BF4-5ADE-4D46-BCF4-24310E63CDF2}" type="presOf" srcId="{E407628E-6FD0-4318-B38C-722EE0D3B8FC}" destId="{1D31A8AD-EEEF-48A5-9FD8-D3D71DADD91A}" srcOrd="0" destOrd="0" presId="urn:microsoft.com/office/officeart/2005/8/layout/vList2"/>
    <dgm:cxn modelId="{F4915754-9271-44C9-ACBF-6F45DCF372AE}" type="presParOf" srcId="{1D31A8AD-EEEF-48A5-9FD8-D3D71DADD91A}" destId="{A5326CE4-0916-4ADB-BC8A-B148B691AD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DB5D5F-0E0F-4724-8818-C9F6508F5AD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9305DC2-761F-4555-A851-ACC5DA615966}">
      <dgm:prSet phldrT="[Texto]" custT="1"/>
      <dgm:spPr/>
      <dgm:t>
        <a:bodyPr/>
        <a:lstStyle/>
        <a:p>
          <a:r>
            <a:rPr lang="es-CO" sz="1400" b="1" dirty="0">
              <a:solidFill>
                <a:schemeClr val="tx1"/>
              </a:solidFill>
              <a:effectLst/>
            </a:rPr>
            <a:t>Plan de acción</a:t>
          </a:r>
        </a:p>
      </dgm:t>
    </dgm:pt>
    <dgm:pt modelId="{5CD760CD-647F-4E56-ADCE-706D79B4A6B6}" type="parTrans" cxnId="{DF64590D-241A-4963-A501-3802C287578B}">
      <dgm:prSet/>
      <dgm:spPr/>
      <dgm:t>
        <a:bodyPr/>
        <a:lstStyle/>
        <a:p>
          <a:endParaRPr lang="es-CO" sz="1100">
            <a:effectLst/>
          </a:endParaRPr>
        </a:p>
      </dgm:t>
    </dgm:pt>
    <dgm:pt modelId="{2E2D8F4C-85DD-401A-9CC7-B9764130388D}" type="sibTrans" cxnId="{DF64590D-241A-4963-A501-3802C287578B}">
      <dgm:prSet/>
      <dgm:spPr/>
      <dgm:t>
        <a:bodyPr/>
        <a:lstStyle/>
        <a:p>
          <a:endParaRPr lang="es-CO" sz="1100">
            <a:effectLst/>
          </a:endParaRPr>
        </a:p>
      </dgm:t>
    </dgm:pt>
    <dgm:pt modelId="{714300F8-51E0-4984-8652-E23E7289024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100" b="1" dirty="0">
              <a:solidFill>
                <a:schemeClr val="tx1"/>
              </a:solidFill>
              <a:effectLst/>
            </a:rPr>
            <a:t>FASE PREVENTIVA O </a:t>
          </a:r>
        </a:p>
        <a:p>
          <a:r>
            <a:rPr lang="es-ES" sz="1100" b="1" dirty="0">
              <a:solidFill>
                <a:schemeClr val="tx1"/>
              </a:solidFill>
              <a:effectLst/>
            </a:rPr>
            <a:t>PEDAGÓGICA</a:t>
          </a:r>
          <a:endParaRPr lang="es-CO" sz="1100" dirty="0">
            <a:solidFill>
              <a:schemeClr val="tx1"/>
            </a:solidFill>
            <a:effectLst/>
          </a:endParaRPr>
        </a:p>
      </dgm:t>
    </dgm:pt>
    <dgm:pt modelId="{151151FA-3887-400B-B261-5AD125234DF0}" type="parTrans" cxnId="{4EB1B044-A4F0-4C0F-AFEB-830FF24C40F0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DCA62F15-1CF7-48D2-AC21-E800F25F6880}" type="sibTrans" cxnId="{4EB1B044-A4F0-4C0F-AFEB-830FF24C40F0}">
      <dgm:prSet/>
      <dgm:spPr/>
      <dgm:t>
        <a:bodyPr/>
        <a:lstStyle/>
        <a:p>
          <a:endParaRPr lang="es-CO" sz="1100">
            <a:effectLst/>
          </a:endParaRPr>
        </a:p>
      </dgm:t>
    </dgm:pt>
    <dgm:pt modelId="{89B36DA3-879B-47AC-AB4C-863CE8A8421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100" dirty="0">
              <a:solidFill>
                <a:schemeClr val="tx1"/>
              </a:solidFill>
              <a:effectLst/>
            </a:rPr>
            <a:t>Capacitación 289 funcionarios Policía Nacional.</a:t>
          </a:r>
        </a:p>
      </dgm:t>
    </dgm:pt>
    <dgm:pt modelId="{34FBBA11-080B-4B06-B54D-91F86C7F8A0E}" type="parTrans" cxnId="{CDDCE33F-A057-42D0-8345-8890A6882C99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5E0850B2-47C5-4732-8E74-08DD0B2E6EC3}" type="sibTrans" cxnId="{CDDCE33F-A057-42D0-8345-8890A6882C99}">
      <dgm:prSet/>
      <dgm:spPr/>
      <dgm:t>
        <a:bodyPr/>
        <a:lstStyle/>
        <a:p>
          <a:endParaRPr lang="es-CO" sz="1100">
            <a:effectLst/>
          </a:endParaRPr>
        </a:p>
      </dgm:t>
    </dgm:pt>
    <dgm:pt modelId="{3AD12C20-B553-4968-B73E-96EB5F8E1407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100" b="1" dirty="0">
              <a:solidFill>
                <a:schemeClr val="tx1"/>
              </a:solidFill>
              <a:effectLst/>
            </a:rPr>
            <a:t>FASE CONTROL</a:t>
          </a:r>
        </a:p>
        <a:p>
          <a:r>
            <a:rPr lang="es-ES" sz="1100" b="1" dirty="0">
              <a:solidFill>
                <a:schemeClr val="tx1"/>
              </a:solidFill>
              <a:effectLst/>
            </a:rPr>
            <a:t>OPERATIVO O</a:t>
          </a:r>
        </a:p>
        <a:p>
          <a:r>
            <a:rPr lang="es-ES" sz="1100" b="1" dirty="0">
              <a:solidFill>
                <a:schemeClr val="tx1"/>
              </a:solidFill>
              <a:effectLst/>
            </a:rPr>
            <a:t>DISUASIVO</a:t>
          </a:r>
          <a:endParaRPr lang="es-CO" sz="1100" dirty="0">
            <a:solidFill>
              <a:schemeClr val="tx1"/>
            </a:solidFill>
            <a:effectLst/>
          </a:endParaRPr>
        </a:p>
      </dgm:t>
    </dgm:pt>
    <dgm:pt modelId="{ABBE57AD-EF57-448D-9E9C-97A9CC5CDEE9}" type="parTrans" cxnId="{28B4060B-1293-4A4C-B215-5578A9AD4EDD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C93D8056-A6C2-4AFE-BA81-8141EB53B19B}" type="sibTrans" cxnId="{28B4060B-1293-4A4C-B215-5578A9AD4EDD}">
      <dgm:prSet/>
      <dgm:spPr/>
      <dgm:t>
        <a:bodyPr/>
        <a:lstStyle/>
        <a:p>
          <a:endParaRPr lang="es-CO" sz="1100">
            <a:effectLst/>
          </a:endParaRPr>
        </a:p>
      </dgm:t>
    </dgm:pt>
    <dgm:pt modelId="{7534F49B-F179-49EE-B12A-F8C7C3B7C9C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100" dirty="0">
              <a:solidFill>
                <a:schemeClr val="tx1"/>
              </a:solidFill>
              <a:effectLst/>
            </a:rPr>
            <a:t>Veintiocho personas capturas.</a:t>
          </a:r>
        </a:p>
      </dgm:t>
    </dgm:pt>
    <dgm:pt modelId="{37122016-01DC-4FBB-91DC-D36657956837}" type="parTrans" cxnId="{E19FB1BF-2646-444B-A4B3-21E0A9010CB8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19BE2C91-66F8-4CE7-AA0D-8F55899642E6}" type="sibTrans" cxnId="{E19FB1BF-2646-444B-A4B3-21E0A9010CB8}">
      <dgm:prSet/>
      <dgm:spPr/>
      <dgm:t>
        <a:bodyPr/>
        <a:lstStyle/>
        <a:p>
          <a:endParaRPr lang="es-CO" sz="1100">
            <a:effectLst/>
          </a:endParaRPr>
        </a:p>
      </dgm:t>
    </dgm:pt>
    <dgm:pt modelId="{2EA5ADF2-8E05-41EC-BD96-95ADBEA2331C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100" b="1" dirty="0">
              <a:effectLst/>
            </a:rPr>
            <a:t>JUDICIALIZACIÓN</a:t>
          </a:r>
          <a:endParaRPr lang="es-CO" sz="1100" dirty="0">
            <a:effectLst/>
          </a:endParaRPr>
        </a:p>
      </dgm:t>
    </dgm:pt>
    <dgm:pt modelId="{1DCFAF45-2E13-40E7-8EF5-8CC21FE61802}" type="parTrans" cxnId="{DE74C890-BF67-4DA6-A330-5A91DC70A92A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21299662-F74B-48F1-B9D1-F60703186CF1}" type="sibTrans" cxnId="{DE74C890-BF67-4DA6-A330-5A91DC70A92A}">
      <dgm:prSet/>
      <dgm:spPr/>
      <dgm:t>
        <a:bodyPr/>
        <a:lstStyle/>
        <a:p>
          <a:endParaRPr lang="es-CO" sz="1100">
            <a:effectLst/>
          </a:endParaRPr>
        </a:p>
      </dgm:t>
    </dgm:pt>
    <dgm:pt modelId="{0B09CAFD-C0CA-4427-9D3F-AF2428CFFA5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100" dirty="0">
              <a:solidFill>
                <a:schemeClr val="tx1"/>
              </a:solidFill>
              <a:effectLst/>
            </a:rPr>
            <a:t>Convenio Interadministrativo Policía.</a:t>
          </a:r>
        </a:p>
      </dgm:t>
    </dgm:pt>
    <dgm:pt modelId="{2759BF11-B0F9-4749-8180-A2A13F5182EF}" type="parTrans" cxnId="{4A2A5501-A690-4F62-B42C-C4101D60ABBD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07F90B12-E1D9-432D-A6A3-D6660DC622B4}" type="sibTrans" cxnId="{4A2A5501-A690-4F62-B42C-C4101D60ABBD}">
      <dgm:prSet/>
      <dgm:spPr/>
      <dgm:t>
        <a:bodyPr/>
        <a:lstStyle/>
        <a:p>
          <a:endParaRPr lang="es-CO" sz="1100">
            <a:effectLst/>
          </a:endParaRPr>
        </a:p>
      </dgm:t>
    </dgm:pt>
    <dgm:pt modelId="{0AA7A21F-DE88-47FA-8167-45575137A4EA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100" dirty="0">
              <a:solidFill>
                <a:schemeClr val="tx1"/>
              </a:solidFill>
              <a:effectLst/>
            </a:rPr>
            <a:t>Once (11) operativos conjuntos </a:t>
          </a:r>
        </a:p>
      </dgm:t>
    </dgm:pt>
    <dgm:pt modelId="{AD7B9557-48DC-4488-B1C4-53C0B56EAC05}" type="parTrans" cxnId="{07ECCB6F-3B79-4770-9C5C-5D36B0CC4126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4757F860-CBE4-4C74-BAC8-82591FEA2329}" type="sibTrans" cxnId="{07ECCB6F-3B79-4770-9C5C-5D36B0CC4126}">
      <dgm:prSet/>
      <dgm:spPr/>
      <dgm:t>
        <a:bodyPr/>
        <a:lstStyle/>
        <a:p>
          <a:endParaRPr lang="es-CO" sz="1100">
            <a:effectLst/>
          </a:endParaRPr>
        </a:p>
      </dgm:t>
    </dgm:pt>
    <dgm:pt modelId="{8EC26550-C36C-4342-8C5B-5280D414F29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100" dirty="0">
              <a:solidFill>
                <a:schemeClr val="tx1"/>
              </a:solidFill>
              <a:effectLst/>
            </a:rPr>
            <a:t>Campañas de activación contra el Juego Ilegal (17), 325 cuñas radiales </a:t>
          </a:r>
        </a:p>
      </dgm:t>
    </dgm:pt>
    <dgm:pt modelId="{F3D29D92-C9A2-4B08-A4BD-9879AEE720A3}" type="parTrans" cxnId="{2A03977F-CD53-4FA3-8DF6-8E4C69F30E39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12129F67-EAD0-4D64-B307-2E9813B2F5CD}" type="sibTrans" cxnId="{2A03977F-CD53-4FA3-8DF6-8E4C69F30E39}">
      <dgm:prSet/>
      <dgm:spPr/>
      <dgm:t>
        <a:bodyPr/>
        <a:lstStyle/>
        <a:p>
          <a:endParaRPr lang="es-CO" sz="1100">
            <a:effectLst/>
          </a:endParaRPr>
        </a:p>
      </dgm:t>
    </dgm:pt>
    <dgm:pt modelId="{52724DB7-51E9-4C78-A6FD-BA01DCC04CD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100" dirty="0">
              <a:solidFill>
                <a:schemeClr val="tx1"/>
              </a:solidFill>
              <a:effectLst/>
            </a:rPr>
            <a:t>Incautación elementos de juego: celulares, </a:t>
          </a:r>
          <a:r>
            <a:rPr lang="es-CO" sz="1100" dirty="0" err="1">
              <a:solidFill>
                <a:schemeClr val="tx1"/>
              </a:solidFill>
              <a:effectLst/>
            </a:rPr>
            <a:t>tablets</a:t>
          </a:r>
          <a:r>
            <a:rPr lang="es-CO" sz="1100" dirty="0">
              <a:solidFill>
                <a:schemeClr val="tx1"/>
              </a:solidFill>
              <a:effectLst/>
            </a:rPr>
            <a:t>, boletas de rifas, Tablero de Gestión, computadores, CPU ENTRE OTROS.</a:t>
          </a:r>
        </a:p>
      </dgm:t>
    </dgm:pt>
    <dgm:pt modelId="{B8558402-BF4C-424A-ABC4-6F2C77EB9CBF}" type="parTrans" cxnId="{1C5DE7DE-5F41-42F3-B8B6-9667F8A9B3EC}">
      <dgm:prSet custT="1"/>
      <dgm:spPr/>
      <dgm:t>
        <a:bodyPr/>
        <a:lstStyle/>
        <a:p>
          <a:endParaRPr lang="es-CO" sz="1100">
            <a:effectLst/>
          </a:endParaRPr>
        </a:p>
      </dgm:t>
    </dgm:pt>
    <dgm:pt modelId="{5CA9BFB5-9C2A-490F-9AA5-2340B186D208}" type="sibTrans" cxnId="{1C5DE7DE-5F41-42F3-B8B6-9667F8A9B3EC}">
      <dgm:prSet/>
      <dgm:spPr/>
      <dgm:t>
        <a:bodyPr/>
        <a:lstStyle/>
        <a:p>
          <a:endParaRPr lang="es-CO" sz="1100">
            <a:effectLst/>
          </a:endParaRPr>
        </a:p>
      </dgm:t>
    </dgm:pt>
    <dgm:pt modelId="{14DA380A-EC6F-437E-ACB2-20286B9A7EB5}" type="pres">
      <dgm:prSet presAssocID="{3DDB5D5F-0E0F-4724-8818-C9F6508F5A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593FD1-833F-4823-B2E8-1E2414281EDD}" type="pres">
      <dgm:prSet presAssocID="{99305DC2-761F-4555-A851-ACC5DA615966}" presName="root1" presStyleCnt="0"/>
      <dgm:spPr/>
    </dgm:pt>
    <dgm:pt modelId="{49179225-F66A-46F1-8721-014CB65B8AEB}" type="pres">
      <dgm:prSet presAssocID="{99305DC2-761F-4555-A851-ACC5DA615966}" presName="LevelOneTextNode" presStyleLbl="node0" presStyleIdx="0" presStyleCnt="1">
        <dgm:presLayoutVars>
          <dgm:chPref val="3"/>
        </dgm:presLayoutVars>
      </dgm:prSet>
      <dgm:spPr/>
    </dgm:pt>
    <dgm:pt modelId="{771A0AF6-9EFA-471C-93BA-B78710947065}" type="pres">
      <dgm:prSet presAssocID="{99305DC2-761F-4555-A851-ACC5DA615966}" presName="level2hierChild" presStyleCnt="0"/>
      <dgm:spPr/>
    </dgm:pt>
    <dgm:pt modelId="{DB35CF63-E4AA-4892-A898-6BBF39B4C2D3}" type="pres">
      <dgm:prSet presAssocID="{151151FA-3887-400B-B261-5AD125234DF0}" presName="conn2-1" presStyleLbl="parChTrans1D2" presStyleIdx="0" presStyleCnt="3"/>
      <dgm:spPr/>
    </dgm:pt>
    <dgm:pt modelId="{9F5A9CD8-3402-40B4-B3C6-272FBEFB2D73}" type="pres">
      <dgm:prSet presAssocID="{151151FA-3887-400B-B261-5AD125234DF0}" presName="connTx" presStyleLbl="parChTrans1D2" presStyleIdx="0" presStyleCnt="3"/>
      <dgm:spPr/>
    </dgm:pt>
    <dgm:pt modelId="{4F37E4E2-0C86-446B-A365-BE2C7E741CF3}" type="pres">
      <dgm:prSet presAssocID="{714300F8-51E0-4984-8652-E23E72890240}" presName="root2" presStyleCnt="0"/>
      <dgm:spPr/>
    </dgm:pt>
    <dgm:pt modelId="{F7377861-9BE2-4DD1-97B7-8AEE2786FBA5}" type="pres">
      <dgm:prSet presAssocID="{714300F8-51E0-4984-8652-E23E72890240}" presName="LevelTwoTextNode" presStyleLbl="node2" presStyleIdx="0" presStyleCnt="3">
        <dgm:presLayoutVars>
          <dgm:chPref val="3"/>
        </dgm:presLayoutVars>
      </dgm:prSet>
      <dgm:spPr/>
    </dgm:pt>
    <dgm:pt modelId="{E23E3DE8-349F-49A4-8375-9EA3CA5DFF02}" type="pres">
      <dgm:prSet presAssocID="{714300F8-51E0-4984-8652-E23E72890240}" presName="level3hierChild" presStyleCnt="0"/>
      <dgm:spPr/>
    </dgm:pt>
    <dgm:pt modelId="{C9B93BC8-F05B-4C80-BB84-BC2458CDDB6D}" type="pres">
      <dgm:prSet presAssocID="{34FBBA11-080B-4B06-B54D-91F86C7F8A0E}" presName="conn2-1" presStyleLbl="parChTrans1D3" presStyleIdx="0" presStyleCnt="6"/>
      <dgm:spPr/>
    </dgm:pt>
    <dgm:pt modelId="{FA2A1216-5196-458F-AC52-8EA269E2177F}" type="pres">
      <dgm:prSet presAssocID="{34FBBA11-080B-4B06-B54D-91F86C7F8A0E}" presName="connTx" presStyleLbl="parChTrans1D3" presStyleIdx="0" presStyleCnt="6"/>
      <dgm:spPr/>
    </dgm:pt>
    <dgm:pt modelId="{56D1C297-9376-4A0E-8A07-A66324F5BFA9}" type="pres">
      <dgm:prSet presAssocID="{89B36DA3-879B-47AC-AB4C-863CE8A84210}" presName="root2" presStyleCnt="0"/>
      <dgm:spPr/>
    </dgm:pt>
    <dgm:pt modelId="{22E9C1A5-BAED-4893-95B1-CC63427710B2}" type="pres">
      <dgm:prSet presAssocID="{89B36DA3-879B-47AC-AB4C-863CE8A84210}" presName="LevelTwoTextNode" presStyleLbl="node3" presStyleIdx="0" presStyleCnt="6" custScaleX="174979">
        <dgm:presLayoutVars>
          <dgm:chPref val="3"/>
        </dgm:presLayoutVars>
      </dgm:prSet>
      <dgm:spPr/>
    </dgm:pt>
    <dgm:pt modelId="{67579226-5274-4112-B85D-3EAC1A657BC5}" type="pres">
      <dgm:prSet presAssocID="{89B36DA3-879B-47AC-AB4C-863CE8A84210}" presName="level3hierChild" presStyleCnt="0"/>
      <dgm:spPr/>
    </dgm:pt>
    <dgm:pt modelId="{68581654-3CDA-470E-8956-77A263CA1C27}" type="pres">
      <dgm:prSet presAssocID="{F3D29D92-C9A2-4B08-A4BD-9879AEE720A3}" presName="conn2-1" presStyleLbl="parChTrans1D3" presStyleIdx="1" presStyleCnt="6"/>
      <dgm:spPr/>
    </dgm:pt>
    <dgm:pt modelId="{95D03519-DF7B-4E52-A630-5C3720ECA228}" type="pres">
      <dgm:prSet presAssocID="{F3D29D92-C9A2-4B08-A4BD-9879AEE720A3}" presName="connTx" presStyleLbl="parChTrans1D3" presStyleIdx="1" presStyleCnt="6"/>
      <dgm:spPr/>
    </dgm:pt>
    <dgm:pt modelId="{4666D81A-3211-49BA-BA4F-C8C2B27208BB}" type="pres">
      <dgm:prSet presAssocID="{8EC26550-C36C-4342-8C5B-5280D414F299}" presName="root2" presStyleCnt="0"/>
      <dgm:spPr/>
    </dgm:pt>
    <dgm:pt modelId="{482C553D-DB6E-4F3A-B4E9-3C40356C05D6}" type="pres">
      <dgm:prSet presAssocID="{8EC26550-C36C-4342-8C5B-5280D414F299}" presName="LevelTwoTextNode" presStyleLbl="node3" presStyleIdx="1" presStyleCnt="6" custScaleX="171997">
        <dgm:presLayoutVars>
          <dgm:chPref val="3"/>
        </dgm:presLayoutVars>
      </dgm:prSet>
      <dgm:spPr/>
    </dgm:pt>
    <dgm:pt modelId="{5CB21593-BB29-4166-B3B8-FF0AF30DF74E}" type="pres">
      <dgm:prSet presAssocID="{8EC26550-C36C-4342-8C5B-5280D414F299}" presName="level3hierChild" presStyleCnt="0"/>
      <dgm:spPr/>
    </dgm:pt>
    <dgm:pt modelId="{987821C2-F33A-4765-81AE-229688C4403C}" type="pres">
      <dgm:prSet presAssocID="{ABBE57AD-EF57-448D-9E9C-97A9CC5CDEE9}" presName="conn2-1" presStyleLbl="parChTrans1D2" presStyleIdx="1" presStyleCnt="3"/>
      <dgm:spPr/>
    </dgm:pt>
    <dgm:pt modelId="{C773635C-693E-4382-9FF3-A8E2F5E6879B}" type="pres">
      <dgm:prSet presAssocID="{ABBE57AD-EF57-448D-9E9C-97A9CC5CDEE9}" presName="connTx" presStyleLbl="parChTrans1D2" presStyleIdx="1" presStyleCnt="3"/>
      <dgm:spPr/>
    </dgm:pt>
    <dgm:pt modelId="{E7D6EC9F-3BC4-4A25-833E-0A2E4695592C}" type="pres">
      <dgm:prSet presAssocID="{3AD12C20-B553-4968-B73E-96EB5F8E1407}" presName="root2" presStyleCnt="0"/>
      <dgm:spPr/>
    </dgm:pt>
    <dgm:pt modelId="{2CA86084-7E0C-447C-9D89-034EB43AC1EA}" type="pres">
      <dgm:prSet presAssocID="{3AD12C20-B553-4968-B73E-96EB5F8E1407}" presName="LevelTwoTextNode" presStyleLbl="node2" presStyleIdx="1" presStyleCnt="3">
        <dgm:presLayoutVars>
          <dgm:chPref val="3"/>
        </dgm:presLayoutVars>
      </dgm:prSet>
      <dgm:spPr/>
    </dgm:pt>
    <dgm:pt modelId="{CA21DBAC-9285-4AEA-9180-FEF5B377A22F}" type="pres">
      <dgm:prSet presAssocID="{3AD12C20-B553-4968-B73E-96EB5F8E1407}" presName="level3hierChild" presStyleCnt="0"/>
      <dgm:spPr/>
    </dgm:pt>
    <dgm:pt modelId="{D43BB641-6086-4573-A5D4-03A6B99B2C3A}" type="pres">
      <dgm:prSet presAssocID="{2759BF11-B0F9-4749-8180-A2A13F5182EF}" presName="conn2-1" presStyleLbl="parChTrans1D3" presStyleIdx="2" presStyleCnt="6"/>
      <dgm:spPr/>
    </dgm:pt>
    <dgm:pt modelId="{BDB7AD2E-51F4-47EE-AF2D-2F2684688100}" type="pres">
      <dgm:prSet presAssocID="{2759BF11-B0F9-4749-8180-A2A13F5182EF}" presName="connTx" presStyleLbl="parChTrans1D3" presStyleIdx="2" presStyleCnt="6"/>
      <dgm:spPr/>
    </dgm:pt>
    <dgm:pt modelId="{9C3E6AED-8964-44A8-BD4D-BCB691925C47}" type="pres">
      <dgm:prSet presAssocID="{0B09CAFD-C0CA-4427-9D3F-AF2428CFFA59}" presName="root2" presStyleCnt="0"/>
      <dgm:spPr/>
    </dgm:pt>
    <dgm:pt modelId="{13EB1F2D-C48B-4BDA-A449-449E7A39F230}" type="pres">
      <dgm:prSet presAssocID="{0B09CAFD-C0CA-4427-9D3F-AF2428CFFA59}" presName="LevelTwoTextNode" presStyleLbl="node3" presStyleIdx="2" presStyleCnt="6" custScaleX="173488">
        <dgm:presLayoutVars>
          <dgm:chPref val="3"/>
        </dgm:presLayoutVars>
      </dgm:prSet>
      <dgm:spPr/>
    </dgm:pt>
    <dgm:pt modelId="{17D4A431-1A82-4CB4-B970-D2044D4B2F4C}" type="pres">
      <dgm:prSet presAssocID="{0B09CAFD-C0CA-4427-9D3F-AF2428CFFA59}" presName="level3hierChild" presStyleCnt="0"/>
      <dgm:spPr/>
    </dgm:pt>
    <dgm:pt modelId="{D0760CCE-03C5-486B-8009-078D939F48E7}" type="pres">
      <dgm:prSet presAssocID="{AD7B9557-48DC-4488-B1C4-53C0B56EAC05}" presName="conn2-1" presStyleLbl="parChTrans1D3" presStyleIdx="3" presStyleCnt="6"/>
      <dgm:spPr/>
    </dgm:pt>
    <dgm:pt modelId="{7B52613C-FEC6-4C80-8A23-011187F0A682}" type="pres">
      <dgm:prSet presAssocID="{AD7B9557-48DC-4488-B1C4-53C0B56EAC05}" presName="connTx" presStyleLbl="parChTrans1D3" presStyleIdx="3" presStyleCnt="6"/>
      <dgm:spPr/>
    </dgm:pt>
    <dgm:pt modelId="{30708929-CB5C-4519-8FE1-47081C5C8691}" type="pres">
      <dgm:prSet presAssocID="{0AA7A21F-DE88-47FA-8167-45575137A4EA}" presName="root2" presStyleCnt="0"/>
      <dgm:spPr/>
    </dgm:pt>
    <dgm:pt modelId="{CECA4797-0213-417D-822A-2B33E74F8474}" type="pres">
      <dgm:prSet presAssocID="{0AA7A21F-DE88-47FA-8167-45575137A4EA}" presName="LevelTwoTextNode" presStyleLbl="node3" presStyleIdx="3" presStyleCnt="6" custScaleX="176470">
        <dgm:presLayoutVars>
          <dgm:chPref val="3"/>
        </dgm:presLayoutVars>
      </dgm:prSet>
      <dgm:spPr/>
    </dgm:pt>
    <dgm:pt modelId="{2136BF99-6806-4214-9D7F-435672C1118E}" type="pres">
      <dgm:prSet presAssocID="{0AA7A21F-DE88-47FA-8167-45575137A4EA}" presName="level3hierChild" presStyleCnt="0"/>
      <dgm:spPr/>
    </dgm:pt>
    <dgm:pt modelId="{FEAF303C-8CD5-41B2-8291-5AE4EB56DE48}" type="pres">
      <dgm:prSet presAssocID="{1DCFAF45-2E13-40E7-8EF5-8CC21FE61802}" presName="conn2-1" presStyleLbl="parChTrans1D2" presStyleIdx="2" presStyleCnt="3"/>
      <dgm:spPr/>
    </dgm:pt>
    <dgm:pt modelId="{1D7D83A8-6AE0-434D-8AFC-FCA6151C012E}" type="pres">
      <dgm:prSet presAssocID="{1DCFAF45-2E13-40E7-8EF5-8CC21FE61802}" presName="connTx" presStyleLbl="parChTrans1D2" presStyleIdx="2" presStyleCnt="3"/>
      <dgm:spPr/>
    </dgm:pt>
    <dgm:pt modelId="{FC2A5D99-5953-4CE0-BC2D-0460375402E0}" type="pres">
      <dgm:prSet presAssocID="{2EA5ADF2-8E05-41EC-BD96-95ADBEA2331C}" presName="root2" presStyleCnt="0"/>
      <dgm:spPr/>
    </dgm:pt>
    <dgm:pt modelId="{88A9BDE5-C9A5-4D23-8A43-4F2C4361BF3C}" type="pres">
      <dgm:prSet presAssocID="{2EA5ADF2-8E05-41EC-BD96-95ADBEA2331C}" presName="LevelTwoTextNode" presStyleLbl="node2" presStyleIdx="2" presStyleCnt="3">
        <dgm:presLayoutVars>
          <dgm:chPref val="3"/>
        </dgm:presLayoutVars>
      </dgm:prSet>
      <dgm:spPr/>
    </dgm:pt>
    <dgm:pt modelId="{5919159D-9095-4E16-9839-4F251452C687}" type="pres">
      <dgm:prSet presAssocID="{2EA5ADF2-8E05-41EC-BD96-95ADBEA2331C}" presName="level3hierChild" presStyleCnt="0"/>
      <dgm:spPr/>
    </dgm:pt>
    <dgm:pt modelId="{EC0401A1-E357-4F2D-8564-24BB91E0F68D}" type="pres">
      <dgm:prSet presAssocID="{37122016-01DC-4FBB-91DC-D36657956837}" presName="conn2-1" presStyleLbl="parChTrans1D3" presStyleIdx="4" presStyleCnt="6"/>
      <dgm:spPr/>
    </dgm:pt>
    <dgm:pt modelId="{FA18FA53-1AAD-458B-A356-72348995AF55}" type="pres">
      <dgm:prSet presAssocID="{37122016-01DC-4FBB-91DC-D36657956837}" presName="connTx" presStyleLbl="parChTrans1D3" presStyleIdx="4" presStyleCnt="6"/>
      <dgm:spPr/>
    </dgm:pt>
    <dgm:pt modelId="{F6DE2BAE-38B3-4486-B8CE-249388177F9E}" type="pres">
      <dgm:prSet presAssocID="{7534F49B-F179-49EE-B12A-F8C7C3B7C9CB}" presName="root2" presStyleCnt="0"/>
      <dgm:spPr/>
    </dgm:pt>
    <dgm:pt modelId="{B4A7A8D2-4796-4C66-9992-F6FD8CAFC6EF}" type="pres">
      <dgm:prSet presAssocID="{7534F49B-F179-49EE-B12A-F8C7C3B7C9CB}" presName="LevelTwoTextNode" presStyleLbl="node3" presStyleIdx="4" presStyleCnt="6" custScaleX="178391">
        <dgm:presLayoutVars>
          <dgm:chPref val="3"/>
        </dgm:presLayoutVars>
      </dgm:prSet>
      <dgm:spPr/>
    </dgm:pt>
    <dgm:pt modelId="{CCFDC4FC-9E6A-4534-92D1-5458F59FCFBB}" type="pres">
      <dgm:prSet presAssocID="{7534F49B-F179-49EE-B12A-F8C7C3B7C9CB}" presName="level3hierChild" presStyleCnt="0"/>
      <dgm:spPr/>
    </dgm:pt>
    <dgm:pt modelId="{61BE7B89-DFD2-40DF-8C45-2CD404B8AD40}" type="pres">
      <dgm:prSet presAssocID="{B8558402-BF4C-424A-ABC4-6F2C77EB9CBF}" presName="conn2-1" presStyleLbl="parChTrans1D3" presStyleIdx="5" presStyleCnt="6"/>
      <dgm:spPr/>
    </dgm:pt>
    <dgm:pt modelId="{4CEC5C25-72A8-4228-8469-6570957DEFD6}" type="pres">
      <dgm:prSet presAssocID="{B8558402-BF4C-424A-ABC4-6F2C77EB9CBF}" presName="connTx" presStyleLbl="parChTrans1D3" presStyleIdx="5" presStyleCnt="6"/>
      <dgm:spPr/>
    </dgm:pt>
    <dgm:pt modelId="{61952BD2-D0E8-4213-A075-06B7BAC85B6B}" type="pres">
      <dgm:prSet presAssocID="{52724DB7-51E9-4C78-A6FD-BA01DCC04CDB}" presName="root2" presStyleCnt="0"/>
      <dgm:spPr/>
    </dgm:pt>
    <dgm:pt modelId="{FE1E131C-12D7-4EED-BEDD-AB2D70C5BD93}" type="pres">
      <dgm:prSet presAssocID="{52724DB7-51E9-4C78-A6FD-BA01DCC04CDB}" presName="LevelTwoTextNode" presStyleLbl="node3" presStyleIdx="5" presStyleCnt="6" custScaleX="180312">
        <dgm:presLayoutVars>
          <dgm:chPref val="3"/>
        </dgm:presLayoutVars>
      </dgm:prSet>
      <dgm:spPr/>
    </dgm:pt>
    <dgm:pt modelId="{E65A8B5A-C823-4D6C-8218-40B3D57C7FDE}" type="pres">
      <dgm:prSet presAssocID="{52724DB7-51E9-4C78-A6FD-BA01DCC04CDB}" presName="level3hierChild" presStyleCnt="0"/>
      <dgm:spPr/>
    </dgm:pt>
  </dgm:ptLst>
  <dgm:cxnLst>
    <dgm:cxn modelId="{4A2A5501-A690-4F62-B42C-C4101D60ABBD}" srcId="{3AD12C20-B553-4968-B73E-96EB5F8E1407}" destId="{0B09CAFD-C0CA-4427-9D3F-AF2428CFFA59}" srcOrd="0" destOrd="0" parTransId="{2759BF11-B0F9-4749-8180-A2A13F5182EF}" sibTransId="{07F90B12-E1D9-432D-A6A3-D6660DC622B4}"/>
    <dgm:cxn modelId="{ACA9040B-785B-4969-9ED2-FF573CD10B85}" type="presOf" srcId="{1DCFAF45-2E13-40E7-8EF5-8CC21FE61802}" destId="{1D7D83A8-6AE0-434D-8AFC-FCA6151C012E}" srcOrd="1" destOrd="0" presId="urn:microsoft.com/office/officeart/2005/8/layout/hierarchy2"/>
    <dgm:cxn modelId="{28B4060B-1293-4A4C-B215-5578A9AD4EDD}" srcId="{99305DC2-761F-4555-A851-ACC5DA615966}" destId="{3AD12C20-B553-4968-B73E-96EB5F8E1407}" srcOrd="1" destOrd="0" parTransId="{ABBE57AD-EF57-448D-9E9C-97A9CC5CDEE9}" sibTransId="{C93D8056-A6C2-4AFE-BA81-8141EB53B19B}"/>
    <dgm:cxn modelId="{6F5E1C0C-EECC-4274-8DEB-4DA6E38C22B4}" type="presOf" srcId="{AD7B9557-48DC-4488-B1C4-53C0B56EAC05}" destId="{D0760CCE-03C5-486B-8009-078D939F48E7}" srcOrd="0" destOrd="0" presId="urn:microsoft.com/office/officeart/2005/8/layout/hierarchy2"/>
    <dgm:cxn modelId="{F2E1FE0C-8BDC-4D95-8505-8E91E5DAA840}" type="presOf" srcId="{B8558402-BF4C-424A-ABC4-6F2C77EB9CBF}" destId="{4CEC5C25-72A8-4228-8469-6570957DEFD6}" srcOrd="1" destOrd="0" presId="urn:microsoft.com/office/officeart/2005/8/layout/hierarchy2"/>
    <dgm:cxn modelId="{DF64590D-241A-4963-A501-3802C287578B}" srcId="{3DDB5D5F-0E0F-4724-8818-C9F6508F5ADF}" destId="{99305DC2-761F-4555-A851-ACC5DA615966}" srcOrd="0" destOrd="0" parTransId="{5CD760CD-647F-4E56-ADCE-706D79B4A6B6}" sibTransId="{2E2D8F4C-85DD-401A-9CC7-B9764130388D}"/>
    <dgm:cxn modelId="{70C0BB10-8806-4E7F-9880-D7FA9B5B4972}" type="presOf" srcId="{37122016-01DC-4FBB-91DC-D36657956837}" destId="{FA18FA53-1AAD-458B-A356-72348995AF55}" srcOrd="1" destOrd="0" presId="urn:microsoft.com/office/officeart/2005/8/layout/hierarchy2"/>
    <dgm:cxn modelId="{CE739C14-A77A-45EA-AEB6-96DB85E1A61C}" type="presOf" srcId="{ABBE57AD-EF57-448D-9E9C-97A9CC5CDEE9}" destId="{987821C2-F33A-4765-81AE-229688C4403C}" srcOrd="0" destOrd="0" presId="urn:microsoft.com/office/officeart/2005/8/layout/hierarchy2"/>
    <dgm:cxn modelId="{6511D81E-AEA9-4663-81C5-BAD9FBE5A34C}" type="presOf" srcId="{1DCFAF45-2E13-40E7-8EF5-8CC21FE61802}" destId="{FEAF303C-8CD5-41B2-8291-5AE4EB56DE48}" srcOrd="0" destOrd="0" presId="urn:microsoft.com/office/officeart/2005/8/layout/hierarchy2"/>
    <dgm:cxn modelId="{CDDCE33F-A057-42D0-8345-8890A6882C99}" srcId="{714300F8-51E0-4984-8652-E23E72890240}" destId="{89B36DA3-879B-47AC-AB4C-863CE8A84210}" srcOrd="0" destOrd="0" parTransId="{34FBBA11-080B-4B06-B54D-91F86C7F8A0E}" sibTransId="{5E0850B2-47C5-4732-8E74-08DD0B2E6EC3}"/>
    <dgm:cxn modelId="{4EB1B044-A4F0-4C0F-AFEB-830FF24C40F0}" srcId="{99305DC2-761F-4555-A851-ACC5DA615966}" destId="{714300F8-51E0-4984-8652-E23E72890240}" srcOrd="0" destOrd="0" parTransId="{151151FA-3887-400B-B261-5AD125234DF0}" sibTransId="{DCA62F15-1CF7-48D2-AC21-E800F25F6880}"/>
    <dgm:cxn modelId="{803FDA47-FD48-4DC2-81C0-E1C31C99A1A1}" type="presOf" srcId="{3DDB5D5F-0E0F-4724-8818-C9F6508F5ADF}" destId="{14DA380A-EC6F-437E-ACB2-20286B9A7EB5}" srcOrd="0" destOrd="0" presId="urn:microsoft.com/office/officeart/2005/8/layout/hierarchy2"/>
    <dgm:cxn modelId="{80279C6D-0281-4715-9082-CE2C456D33B0}" type="presOf" srcId="{89B36DA3-879B-47AC-AB4C-863CE8A84210}" destId="{22E9C1A5-BAED-4893-95B1-CC63427710B2}" srcOrd="0" destOrd="0" presId="urn:microsoft.com/office/officeart/2005/8/layout/hierarchy2"/>
    <dgm:cxn modelId="{07ECCB6F-3B79-4770-9C5C-5D36B0CC4126}" srcId="{3AD12C20-B553-4968-B73E-96EB5F8E1407}" destId="{0AA7A21F-DE88-47FA-8167-45575137A4EA}" srcOrd="1" destOrd="0" parTransId="{AD7B9557-48DC-4488-B1C4-53C0B56EAC05}" sibTransId="{4757F860-CBE4-4C74-BAC8-82591FEA2329}"/>
    <dgm:cxn modelId="{BAA8B179-3C56-4925-BE7F-1138122E0CD9}" type="presOf" srcId="{2EA5ADF2-8E05-41EC-BD96-95ADBEA2331C}" destId="{88A9BDE5-C9A5-4D23-8A43-4F2C4361BF3C}" srcOrd="0" destOrd="0" presId="urn:microsoft.com/office/officeart/2005/8/layout/hierarchy2"/>
    <dgm:cxn modelId="{3681A87B-8ECA-42A3-B146-B4CB599D2909}" type="presOf" srcId="{151151FA-3887-400B-B261-5AD125234DF0}" destId="{9F5A9CD8-3402-40B4-B3C6-272FBEFB2D73}" srcOrd="1" destOrd="0" presId="urn:microsoft.com/office/officeart/2005/8/layout/hierarchy2"/>
    <dgm:cxn modelId="{2A03977F-CD53-4FA3-8DF6-8E4C69F30E39}" srcId="{714300F8-51E0-4984-8652-E23E72890240}" destId="{8EC26550-C36C-4342-8C5B-5280D414F299}" srcOrd="1" destOrd="0" parTransId="{F3D29D92-C9A2-4B08-A4BD-9879AEE720A3}" sibTransId="{12129F67-EAD0-4D64-B307-2E9813B2F5CD}"/>
    <dgm:cxn modelId="{DE74C890-BF67-4DA6-A330-5A91DC70A92A}" srcId="{99305DC2-761F-4555-A851-ACC5DA615966}" destId="{2EA5ADF2-8E05-41EC-BD96-95ADBEA2331C}" srcOrd="2" destOrd="0" parTransId="{1DCFAF45-2E13-40E7-8EF5-8CC21FE61802}" sibTransId="{21299662-F74B-48F1-B9D1-F60703186CF1}"/>
    <dgm:cxn modelId="{257EC792-E6E8-4F9F-BE3C-4705E4A576B5}" type="presOf" srcId="{ABBE57AD-EF57-448D-9E9C-97A9CC5CDEE9}" destId="{C773635C-693E-4382-9FF3-A8E2F5E6879B}" srcOrd="1" destOrd="0" presId="urn:microsoft.com/office/officeart/2005/8/layout/hierarchy2"/>
    <dgm:cxn modelId="{A452199C-4DC9-4477-9A6C-03EDF63075E1}" type="presOf" srcId="{99305DC2-761F-4555-A851-ACC5DA615966}" destId="{49179225-F66A-46F1-8721-014CB65B8AEB}" srcOrd="0" destOrd="0" presId="urn:microsoft.com/office/officeart/2005/8/layout/hierarchy2"/>
    <dgm:cxn modelId="{7ADA6DA2-827B-4F84-B5C4-3E4596FAAAC1}" type="presOf" srcId="{2759BF11-B0F9-4749-8180-A2A13F5182EF}" destId="{BDB7AD2E-51F4-47EE-AF2D-2F2684688100}" srcOrd="1" destOrd="0" presId="urn:microsoft.com/office/officeart/2005/8/layout/hierarchy2"/>
    <dgm:cxn modelId="{AA557FA2-762F-4367-A1DC-35FACBF2365A}" type="presOf" srcId="{151151FA-3887-400B-B261-5AD125234DF0}" destId="{DB35CF63-E4AA-4892-A898-6BBF39B4C2D3}" srcOrd="0" destOrd="0" presId="urn:microsoft.com/office/officeart/2005/8/layout/hierarchy2"/>
    <dgm:cxn modelId="{1928A5A3-C6C3-429C-97BD-813FCB68D7E6}" type="presOf" srcId="{8EC26550-C36C-4342-8C5B-5280D414F299}" destId="{482C553D-DB6E-4F3A-B4E9-3C40356C05D6}" srcOrd="0" destOrd="0" presId="urn:microsoft.com/office/officeart/2005/8/layout/hierarchy2"/>
    <dgm:cxn modelId="{49B2B3A6-D469-40C1-A8EA-45227F795300}" type="presOf" srcId="{37122016-01DC-4FBB-91DC-D36657956837}" destId="{EC0401A1-E357-4F2D-8564-24BB91E0F68D}" srcOrd="0" destOrd="0" presId="urn:microsoft.com/office/officeart/2005/8/layout/hierarchy2"/>
    <dgm:cxn modelId="{E9F9D3A6-F76C-48F7-9C1B-1CE900D6B462}" type="presOf" srcId="{AD7B9557-48DC-4488-B1C4-53C0B56EAC05}" destId="{7B52613C-FEC6-4C80-8A23-011187F0A682}" srcOrd="1" destOrd="0" presId="urn:microsoft.com/office/officeart/2005/8/layout/hierarchy2"/>
    <dgm:cxn modelId="{139083A8-869C-453E-B5E4-46BDE050A187}" type="presOf" srcId="{2759BF11-B0F9-4749-8180-A2A13F5182EF}" destId="{D43BB641-6086-4573-A5D4-03A6B99B2C3A}" srcOrd="0" destOrd="0" presId="urn:microsoft.com/office/officeart/2005/8/layout/hierarchy2"/>
    <dgm:cxn modelId="{6E3ADAB2-4728-4DAE-8501-738F9ADBFF59}" type="presOf" srcId="{F3D29D92-C9A2-4B08-A4BD-9879AEE720A3}" destId="{68581654-3CDA-470E-8956-77A263CA1C27}" srcOrd="0" destOrd="0" presId="urn:microsoft.com/office/officeart/2005/8/layout/hierarchy2"/>
    <dgm:cxn modelId="{F9E156B7-30F9-4215-9759-D764C06F9E21}" type="presOf" srcId="{34FBBA11-080B-4B06-B54D-91F86C7F8A0E}" destId="{C9B93BC8-F05B-4C80-BB84-BC2458CDDB6D}" srcOrd="0" destOrd="0" presId="urn:microsoft.com/office/officeart/2005/8/layout/hierarchy2"/>
    <dgm:cxn modelId="{E19FB1BF-2646-444B-A4B3-21E0A9010CB8}" srcId="{2EA5ADF2-8E05-41EC-BD96-95ADBEA2331C}" destId="{7534F49B-F179-49EE-B12A-F8C7C3B7C9CB}" srcOrd="0" destOrd="0" parTransId="{37122016-01DC-4FBB-91DC-D36657956837}" sibTransId="{19BE2C91-66F8-4CE7-AA0D-8F55899642E6}"/>
    <dgm:cxn modelId="{4452DEC2-D8BD-40C8-94B8-B6BD89A2D4B6}" type="presOf" srcId="{52724DB7-51E9-4C78-A6FD-BA01DCC04CDB}" destId="{FE1E131C-12D7-4EED-BEDD-AB2D70C5BD93}" srcOrd="0" destOrd="0" presId="urn:microsoft.com/office/officeart/2005/8/layout/hierarchy2"/>
    <dgm:cxn modelId="{B76655C5-3614-4BD1-8CB0-0C92C5F5460C}" type="presOf" srcId="{F3D29D92-C9A2-4B08-A4BD-9879AEE720A3}" destId="{95D03519-DF7B-4E52-A630-5C3720ECA228}" srcOrd="1" destOrd="0" presId="urn:microsoft.com/office/officeart/2005/8/layout/hierarchy2"/>
    <dgm:cxn modelId="{DBED71C8-252B-47FD-B334-99D3E1E46546}" type="presOf" srcId="{714300F8-51E0-4984-8652-E23E72890240}" destId="{F7377861-9BE2-4DD1-97B7-8AEE2786FBA5}" srcOrd="0" destOrd="0" presId="urn:microsoft.com/office/officeart/2005/8/layout/hierarchy2"/>
    <dgm:cxn modelId="{75D892D5-8067-42A4-A6C5-F969030C18CE}" type="presOf" srcId="{0B09CAFD-C0CA-4427-9D3F-AF2428CFFA59}" destId="{13EB1F2D-C48B-4BDA-A449-449E7A39F230}" srcOrd="0" destOrd="0" presId="urn:microsoft.com/office/officeart/2005/8/layout/hierarchy2"/>
    <dgm:cxn modelId="{4418DDD6-C6E0-41E4-BB55-E532F11F4B99}" type="presOf" srcId="{B8558402-BF4C-424A-ABC4-6F2C77EB9CBF}" destId="{61BE7B89-DFD2-40DF-8C45-2CD404B8AD40}" srcOrd="0" destOrd="0" presId="urn:microsoft.com/office/officeart/2005/8/layout/hierarchy2"/>
    <dgm:cxn modelId="{1C5DE7DE-5F41-42F3-B8B6-9667F8A9B3EC}" srcId="{2EA5ADF2-8E05-41EC-BD96-95ADBEA2331C}" destId="{52724DB7-51E9-4C78-A6FD-BA01DCC04CDB}" srcOrd="1" destOrd="0" parTransId="{B8558402-BF4C-424A-ABC4-6F2C77EB9CBF}" sibTransId="{5CA9BFB5-9C2A-490F-9AA5-2340B186D208}"/>
    <dgm:cxn modelId="{F6169FE3-2A47-468D-BD64-DA558C7A6C41}" type="presOf" srcId="{34FBBA11-080B-4B06-B54D-91F86C7F8A0E}" destId="{FA2A1216-5196-458F-AC52-8EA269E2177F}" srcOrd="1" destOrd="0" presId="urn:microsoft.com/office/officeart/2005/8/layout/hierarchy2"/>
    <dgm:cxn modelId="{830E5CE6-BA8F-46E5-8DC4-BA26FF4D0D7F}" type="presOf" srcId="{0AA7A21F-DE88-47FA-8167-45575137A4EA}" destId="{CECA4797-0213-417D-822A-2B33E74F8474}" srcOrd="0" destOrd="0" presId="urn:microsoft.com/office/officeart/2005/8/layout/hierarchy2"/>
    <dgm:cxn modelId="{FCFB47E9-673A-40A0-BC24-C9910F9CE1DA}" type="presOf" srcId="{3AD12C20-B553-4968-B73E-96EB5F8E1407}" destId="{2CA86084-7E0C-447C-9D89-034EB43AC1EA}" srcOrd="0" destOrd="0" presId="urn:microsoft.com/office/officeart/2005/8/layout/hierarchy2"/>
    <dgm:cxn modelId="{C67AFFFD-1134-4028-ABBF-6644314F2041}" type="presOf" srcId="{7534F49B-F179-49EE-B12A-F8C7C3B7C9CB}" destId="{B4A7A8D2-4796-4C66-9992-F6FD8CAFC6EF}" srcOrd="0" destOrd="0" presId="urn:microsoft.com/office/officeart/2005/8/layout/hierarchy2"/>
    <dgm:cxn modelId="{D8262668-73D4-4776-A851-CA5CA138719E}" type="presParOf" srcId="{14DA380A-EC6F-437E-ACB2-20286B9A7EB5}" destId="{EF593FD1-833F-4823-B2E8-1E2414281EDD}" srcOrd="0" destOrd="0" presId="urn:microsoft.com/office/officeart/2005/8/layout/hierarchy2"/>
    <dgm:cxn modelId="{9BB05EBC-65BF-49F9-A40F-DE7BEDCA8A2F}" type="presParOf" srcId="{EF593FD1-833F-4823-B2E8-1E2414281EDD}" destId="{49179225-F66A-46F1-8721-014CB65B8AEB}" srcOrd="0" destOrd="0" presId="urn:microsoft.com/office/officeart/2005/8/layout/hierarchy2"/>
    <dgm:cxn modelId="{31903634-2161-419F-A12D-EE8862A8F535}" type="presParOf" srcId="{EF593FD1-833F-4823-B2E8-1E2414281EDD}" destId="{771A0AF6-9EFA-471C-93BA-B78710947065}" srcOrd="1" destOrd="0" presId="urn:microsoft.com/office/officeart/2005/8/layout/hierarchy2"/>
    <dgm:cxn modelId="{A9FE5F7E-54FB-4328-BA7C-0E1AA8FC1A0B}" type="presParOf" srcId="{771A0AF6-9EFA-471C-93BA-B78710947065}" destId="{DB35CF63-E4AA-4892-A898-6BBF39B4C2D3}" srcOrd="0" destOrd="0" presId="urn:microsoft.com/office/officeart/2005/8/layout/hierarchy2"/>
    <dgm:cxn modelId="{5BC9B41C-8EAC-4D1F-BD85-868562AB28F8}" type="presParOf" srcId="{DB35CF63-E4AA-4892-A898-6BBF39B4C2D3}" destId="{9F5A9CD8-3402-40B4-B3C6-272FBEFB2D73}" srcOrd="0" destOrd="0" presId="urn:microsoft.com/office/officeart/2005/8/layout/hierarchy2"/>
    <dgm:cxn modelId="{6233E545-E589-4EE3-991D-FE2C3DFE77BA}" type="presParOf" srcId="{771A0AF6-9EFA-471C-93BA-B78710947065}" destId="{4F37E4E2-0C86-446B-A365-BE2C7E741CF3}" srcOrd="1" destOrd="0" presId="urn:microsoft.com/office/officeart/2005/8/layout/hierarchy2"/>
    <dgm:cxn modelId="{6030D42A-39C6-4466-9CB4-E81ED0BD6B11}" type="presParOf" srcId="{4F37E4E2-0C86-446B-A365-BE2C7E741CF3}" destId="{F7377861-9BE2-4DD1-97B7-8AEE2786FBA5}" srcOrd="0" destOrd="0" presId="urn:microsoft.com/office/officeart/2005/8/layout/hierarchy2"/>
    <dgm:cxn modelId="{ECE356B8-F8C6-44D8-9050-E837EFFEC8CA}" type="presParOf" srcId="{4F37E4E2-0C86-446B-A365-BE2C7E741CF3}" destId="{E23E3DE8-349F-49A4-8375-9EA3CA5DFF02}" srcOrd="1" destOrd="0" presId="urn:microsoft.com/office/officeart/2005/8/layout/hierarchy2"/>
    <dgm:cxn modelId="{240A8D5D-AA25-40D2-89BD-08F92763C076}" type="presParOf" srcId="{E23E3DE8-349F-49A4-8375-9EA3CA5DFF02}" destId="{C9B93BC8-F05B-4C80-BB84-BC2458CDDB6D}" srcOrd="0" destOrd="0" presId="urn:microsoft.com/office/officeart/2005/8/layout/hierarchy2"/>
    <dgm:cxn modelId="{444723FF-C0BC-4EE3-9F7F-D375AE2E3E08}" type="presParOf" srcId="{C9B93BC8-F05B-4C80-BB84-BC2458CDDB6D}" destId="{FA2A1216-5196-458F-AC52-8EA269E2177F}" srcOrd="0" destOrd="0" presId="urn:microsoft.com/office/officeart/2005/8/layout/hierarchy2"/>
    <dgm:cxn modelId="{94E68FDA-550E-4ED4-9BAB-0E8C6621DFCD}" type="presParOf" srcId="{E23E3DE8-349F-49A4-8375-9EA3CA5DFF02}" destId="{56D1C297-9376-4A0E-8A07-A66324F5BFA9}" srcOrd="1" destOrd="0" presId="urn:microsoft.com/office/officeart/2005/8/layout/hierarchy2"/>
    <dgm:cxn modelId="{78668C3B-407F-4DE1-AEE3-FEE06DE3230E}" type="presParOf" srcId="{56D1C297-9376-4A0E-8A07-A66324F5BFA9}" destId="{22E9C1A5-BAED-4893-95B1-CC63427710B2}" srcOrd="0" destOrd="0" presId="urn:microsoft.com/office/officeart/2005/8/layout/hierarchy2"/>
    <dgm:cxn modelId="{AC52A7BF-7846-4D28-BD55-2B93E709DBFD}" type="presParOf" srcId="{56D1C297-9376-4A0E-8A07-A66324F5BFA9}" destId="{67579226-5274-4112-B85D-3EAC1A657BC5}" srcOrd="1" destOrd="0" presId="urn:microsoft.com/office/officeart/2005/8/layout/hierarchy2"/>
    <dgm:cxn modelId="{794E27FB-8A13-49C1-BF2F-82E38C216F99}" type="presParOf" srcId="{E23E3DE8-349F-49A4-8375-9EA3CA5DFF02}" destId="{68581654-3CDA-470E-8956-77A263CA1C27}" srcOrd="2" destOrd="0" presId="urn:microsoft.com/office/officeart/2005/8/layout/hierarchy2"/>
    <dgm:cxn modelId="{26F21F1B-A3CC-4CBE-8A3F-372C30232078}" type="presParOf" srcId="{68581654-3CDA-470E-8956-77A263CA1C27}" destId="{95D03519-DF7B-4E52-A630-5C3720ECA228}" srcOrd="0" destOrd="0" presId="urn:microsoft.com/office/officeart/2005/8/layout/hierarchy2"/>
    <dgm:cxn modelId="{8FA6A19C-00B5-4FC0-AE28-D3AA0710A426}" type="presParOf" srcId="{E23E3DE8-349F-49A4-8375-9EA3CA5DFF02}" destId="{4666D81A-3211-49BA-BA4F-C8C2B27208BB}" srcOrd="3" destOrd="0" presId="urn:microsoft.com/office/officeart/2005/8/layout/hierarchy2"/>
    <dgm:cxn modelId="{0A9B5DB9-0771-4358-9094-A94978742BE0}" type="presParOf" srcId="{4666D81A-3211-49BA-BA4F-C8C2B27208BB}" destId="{482C553D-DB6E-4F3A-B4E9-3C40356C05D6}" srcOrd="0" destOrd="0" presId="urn:microsoft.com/office/officeart/2005/8/layout/hierarchy2"/>
    <dgm:cxn modelId="{82F531E2-82EC-4D18-87FA-66477F45C1E5}" type="presParOf" srcId="{4666D81A-3211-49BA-BA4F-C8C2B27208BB}" destId="{5CB21593-BB29-4166-B3B8-FF0AF30DF74E}" srcOrd="1" destOrd="0" presId="urn:microsoft.com/office/officeart/2005/8/layout/hierarchy2"/>
    <dgm:cxn modelId="{C0E69C46-AC64-4D93-B6E1-62F618D214B6}" type="presParOf" srcId="{771A0AF6-9EFA-471C-93BA-B78710947065}" destId="{987821C2-F33A-4765-81AE-229688C4403C}" srcOrd="2" destOrd="0" presId="urn:microsoft.com/office/officeart/2005/8/layout/hierarchy2"/>
    <dgm:cxn modelId="{8A7DB691-E289-45E7-9E40-20C589EA2E8D}" type="presParOf" srcId="{987821C2-F33A-4765-81AE-229688C4403C}" destId="{C773635C-693E-4382-9FF3-A8E2F5E6879B}" srcOrd="0" destOrd="0" presId="urn:microsoft.com/office/officeart/2005/8/layout/hierarchy2"/>
    <dgm:cxn modelId="{C7F99BE9-40F5-4499-85D9-7253C9CA12C6}" type="presParOf" srcId="{771A0AF6-9EFA-471C-93BA-B78710947065}" destId="{E7D6EC9F-3BC4-4A25-833E-0A2E4695592C}" srcOrd="3" destOrd="0" presId="urn:microsoft.com/office/officeart/2005/8/layout/hierarchy2"/>
    <dgm:cxn modelId="{C64BBE5B-74BA-419F-B41F-002106EDF736}" type="presParOf" srcId="{E7D6EC9F-3BC4-4A25-833E-0A2E4695592C}" destId="{2CA86084-7E0C-447C-9D89-034EB43AC1EA}" srcOrd="0" destOrd="0" presId="urn:microsoft.com/office/officeart/2005/8/layout/hierarchy2"/>
    <dgm:cxn modelId="{878A09D0-4847-4C28-B8BA-48D7D70238F0}" type="presParOf" srcId="{E7D6EC9F-3BC4-4A25-833E-0A2E4695592C}" destId="{CA21DBAC-9285-4AEA-9180-FEF5B377A22F}" srcOrd="1" destOrd="0" presId="urn:microsoft.com/office/officeart/2005/8/layout/hierarchy2"/>
    <dgm:cxn modelId="{C445C176-344E-4BB8-9CED-86A66396CCE2}" type="presParOf" srcId="{CA21DBAC-9285-4AEA-9180-FEF5B377A22F}" destId="{D43BB641-6086-4573-A5D4-03A6B99B2C3A}" srcOrd="0" destOrd="0" presId="urn:microsoft.com/office/officeart/2005/8/layout/hierarchy2"/>
    <dgm:cxn modelId="{57F08D37-32E8-4F1B-B988-563E35EED0BB}" type="presParOf" srcId="{D43BB641-6086-4573-A5D4-03A6B99B2C3A}" destId="{BDB7AD2E-51F4-47EE-AF2D-2F2684688100}" srcOrd="0" destOrd="0" presId="urn:microsoft.com/office/officeart/2005/8/layout/hierarchy2"/>
    <dgm:cxn modelId="{1A5D2EE9-BFA5-4C28-B3AF-4547EB6606C4}" type="presParOf" srcId="{CA21DBAC-9285-4AEA-9180-FEF5B377A22F}" destId="{9C3E6AED-8964-44A8-BD4D-BCB691925C47}" srcOrd="1" destOrd="0" presId="urn:microsoft.com/office/officeart/2005/8/layout/hierarchy2"/>
    <dgm:cxn modelId="{0B4B371C-746B-475B-8B0C-AEA502022534}" type="presParOf" srcId="{9C3E6AED-8964-44A8-BD4D-BCB691925C47}" destId="{13EB1F2D-C48B-4BDA-A449-449E7A39F230}" srcOrd="0" destOrd="0" presId="urn:microsoft.com/office/officeart/2005/8/layout/hierarchy2"/>
    <dgm:cxn modelId="{390A7243-7CE0-4E8C-B01F-9F2EDA8A5DEC}" type="presParOf" srcId="{9C3E6AED-8964-44A8-BD4D-BCB691925C47}" destId="{17D4A431-1A82-4CB4-B970-D2044D4B2F4C}" srcOrd="1" destOrd="0" presId="urn:microsoft.com/office/officeart/2005/8/layout/hierarchy2"/>
    <dgm:cxn modelId="{C448D288-A72E-4D0F-A408-4624E8443722}" type="presParOf" srcId="{CA21DBAC-9285-4AEA-9180-FEF5B377A22F}" destId="{D0760CCE-03C5-486B-8009-078D939F48E7}" srcOrd="2" destOrd="0" presId="urn:microsoft.com/office/officeart/2005/8/layout/hierarchy2"/>
    <dgm:cxn modelId="{A24023D6-592A-4779-8E6D-8F454DBBED4B}" type="presParOf" srcId="{D0760CCE-03C5-486B-8009-078D939F48E7}" destId="{7B52613C-FEC6-4C80-8A23-011187F0A682}" srcOrd="0" destOrd="0" presId="urn:microsoft.com/office/officeart/2005/8/layout/hierarchy2"/>
    <dgm:cxn modelId="{DE181F08-7C57-4ACC-ADB2-6EE6ED0FEC7E}" type="presParOf" srcId="{CA21DBAC-9285-4AEA-9180-FEF5B377A22F}" destId="{30708929-CB5C-4519-8FE1-47081C5C8691}" srcOrd="3" destOrd="0" presId="urn:microsoft.com/office/officeart/2005/8/layout/hierarchy2"/>
    <dgm:cxn modelId="{FD0B4854-C9B8-4DD7-9448-F1635AF06AAF}" type="presParOf" srcId="{30708929-CB5C-4519-8FE1-47081C5C8691}" destId="{CECA4797-0213-417D-822A-2B33E74F8474}" srcOrd="0" destOrd="0" presId="urn:microsoft.com/office/officeart/2005/8/layout/hierarchy2"/>
    <dgm:cxn modelId="{61B89CAD-4D92-4571-875B-C588F54D8EEE}" type="presParOf" srcId="{30708929-CB5C-4519-8FE1-47081C5C8691}" destId="{2136BF99-6806-4214-9D7F-435672C1118E}" srcOrd="1" destOrd="0" presId="urn:microsoft.com/office/officeart/2005/8/layout/hierarchy2"/>
    <dgm:cxn modelId="{67E36EA6-BB2A-461D-A69E-B5FD0A511C41}" type="presParOf" srcId="{771A0AF6-9EFA-471C-93BA-B78710947065}" destId="{FEAF303C-8CD5-41B2-8291-5AE4EB56DE48}" srcOrd="4" destOrd="0" presId="urn:microsoft.com/office/officeart/2005/8/layout/hierarchy2"/>
    <dgm:cxn modelId="{9060564E-42F3-4A68-B717-61921A2DF6C6}" type="presParOf" srcId="{FEAF303C-8CD5-41B2-8291-5AE4EB56DE48}" destId="{1D7D83A8-6AE0-434D-8AFC-FCA6151C012E}" srcOrd="0" destOrd="0" presId="urn:microsoft.com/office/officeart/2005/8/layout/hierarchy2"/>
    <dgm:cxn modelId="{F26FC718-0937-4765-B8BD-7E3B2C50ABEA}" type="presParOf" srcId="{771A0AF6-9EFA-471C-93BA-B78710947065}" destId="{FC2A5D99-5953-4CE0-BC2D-0460375402E0}" srcOrd="5" destOrd="0" presId="urn:microsoft.com/office/officeart/2005/8/layout/hierarchy2"/>
    <dgm:cxn modelId="{670A0F1B-2741-4AB8-8A43-C7E42C8B75B3}" type="presParOf" srcId="{FC2A5D99-5953-4CE0-BC2D-0460375402E0}" destId="{88A9BDE5-C9A5-4D23-8A43-4F2C4361BF3C}" srcOrd="0" destOrd="0" presId="urn:microsoft.com/office/officeart/2005/8/layout/hierarchy2"/>
    <dgm:cxn modelId="{2905D5FE-D5D2-4095-9C0F-701DFD16DAC8}" type="presParOf" srcId="{FC2A5D99-5953-4CE0-BC2D-0460375402E0}" destId="{5919159D-9095-4E16-9839-4F251452C687}" srcOrd="1" destOrd="0" presId="urn:microsoft.com/office/officeart/2005/8/layout/hierarchy2"/>
    <dgm:cxn modelId="{53389317-97FE-4D8B-8593-D951C9F7FCFF}" type="presParOf" srcId="{5919159D-9095-4E16-9839-4F251452C687}" destId="{EC0401A1-E357-4F2D-8564-24BB91E0F68D}" srcOrd="0" destOrd="0" presId="urn:microsoft.com/office/officeart/2005/8/layout/hierarchy2"/>
    <dgm:cxn modelId="{5A7D9A53-DB8B-42DD-B76C-BF597B1E272D}" type="presParOf" srcId="{EC0401A1-E357-4F2D-8564-24BB91E0F68D}" destId="{FA18FA53-1AAD-458B-A356-72348995AF55}" srcOrd="0" destOrd="0" presId="urn:microsoft.com/office/officeart/2005/8/layout/hierarchy2"/>
    <dgm:cxn modelId="{4FF1EB64-00ED-48B1-ACF2-09CE436BC004}" type="presParOf" srcId="{5919159D-9095-4E16-9839-4F251452C687}" destId="{F6DE2BAE-38B3-4486-B8CE-249388177F9E}" srcOrd="1" destOrd="0" presId="urn:microsoft.com/office/officeart/2005/8/layout/hierarchy2"/>
    <dgm:cxn modelId="{51E776AF-19B2-4AF7-AF76-C812DF0E5609}" type="presParOf" srcId="{F6DE2BAE-38B3-4486-B8CE-249388177F9E}" destId="{B4A7A8D2-4796-4C66-9992-F6FD8CAFC6EF}" srcOrd="0" destOrd="0" presId="urn:microsoft.com/office/officeart/2005/8/layout/hierarchy2"/>
    <dgm:cxn modelId="{C2E9F3D4-81C0-4630-AB2B-F39F0DFBFEE4}" type="presParOf" srcId="{F6DE2BAE-38B3-4486-B8CE-249388177F9E}" destId="{CCFDC4FC-9E6A-4534-92D1-5458F59FCFBB}" srcOrd="1" destOrd="0" presId="urn:microsoft.com/office/officeart/2005/8/layout/hierarchy2"/>
    <dgm:cxn modelId="{7EB413FE-021A-4DF1-B84C-A9A8DF9D85B2}" type="presParOf" srcId="{5919159D-9095-4E16-9839-4F251452C687}" destId="{61BE7B89-DFD2-40DF-8C45-2CD404B8AD40}" srcOrd="2" destOrd="0" presId="urn:microsoft.com/office/officeart/2005/8/layout/hierarchy2"/>
    <dgm:cxn modelId="{9AD6E276-6DD8-44DA-AF22-7845A9E00D40}" type="presParOf" srcId="{61BE7B89-DFD2-40DF-8C45-2CD404B8AD40}" destId="{4CEC5C25-72A8-4228-8469-6570957DEFD6}" srcOrd="0" destOrd="0" presId="urn:microsoft.com/office/officeart/2005/8/layout/hierarchy2"/>
    <dgm:cxn modelId="{667F9632-E962-4774-A5B6-2619403E0AD3}" type="presParOf" srcId="{5919159D-9095-4E16-9839-4F251452C687}" destId="{61952BD2-D0E8-4213-A075-06B7BAC85B6B}" srcOrd="3" destOrd="0" presId="urn:microsoft.com/office/officeart/2005/8/layout/hierarchy2"/>
    <dgm:cxn modelId="{7F9B77FE-FBB8-4107-BA03-D7AFBF322A3B}" type="presParOf" srcId="{61952BD2-D0E8-4213-A075-06B7BAC85B6B}" destId="{FE1E131C-12D7-4EED-BEDD-AB2D70C5BD93}" srcOrd="0" destOrd="0" presId="urn:microsoft.com/office/officeart/2005/8/layout/hierarchy2"/>
    <dgm:cxn modelId="{37E9B389-2BB3-448D-8A11-6738C84AB4BC}" type="presParOf" srcId="{61952BD2-D0E8-4213-A075-06B7BAC85B6B}" destId="{E65A8B5A-C823-4D6C-8218-40B3D57C7FD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48931-3014-481F-AC10-FA211B618B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FF97B9-69A2-417A-A98F-A021B00D1101}">
      <dgm:prSet phldrT="[Texto]"/>
      <dgm:spPr/>
      <dgm:t>
        <a:bodyPr/>
        <a:lstStyle/>
        <a:p>
          <a:r>
            <a:rPr lang="es-ES" dirty="0"/>
            <a:t>Correo Electrónico</a:t>
          </a:r>
        </a:p>
        <a:p>
          <a:r>
            <a:rPr lang="es-ES" dirty="0"/>
            <a:t>cliente@loteriadebogota.com</a:t>
          </a:r>
        </a:p>
      </dgm:t>
    </dgm:pt>
    <dgm:pt modelId="{01A63A75-636D-4371-BC3F-ED8100434733}" type="parTrans" cxnId="{2B6649EA-5DF1-472B-8E6F-D5056E537811}">
      <dgm:prSet/>
      <dgm:spPr/>
      <dgm:t>
        <a:bodyPr/>
        <a:lstStyle/>
        <a:p>
          <a:endParaRPr lang="es-ES"/>
        </a:p>
      </dgm:t>
    </dgm:pt>
    <dgm:pt modelId="{B68D3137-FC9D-4A00-B83C-D69956DCE625}" type="sibTrans" cxnId="{2B6649EA-5DF1-472B-8E6F-D5056E537811}">
      <dgm:prSet/>
      <dgm:spPr/>
      <dgm:t>
        <a:bodyPr/>
        <a:lstStyle/>
        <a:p>
          <a:endParaRPr lang="es-ES"/>
        </a:p>
      </dgm:t>
    </dgm:pt>
    <dgm:pt modelId="{746F0957-42ED-435F-9773-207207B98908}">
      <dgm:prSet phldrT="[Texto]"/>
      <dgm:spPr/>
      <dgm:t>
        <a:bodyPr/>
        <a:lstStyle/>
        <a:p>
          <a:r>
            <a:rPr lang="es-ES" dirty="0"/>
            <a:t>Página Web</a:t>
          </a:r>
        </a:p>
        <a:p>
          <a:r>
            <a:rPr lang="es-ES" dirty="0"/>
            <a:t>www.loteriadebogota.com</a:t>
          </a:r>
        </a:p>
      </dgm:t>
    </dgm:pt>
    <dgm:pt modelId="{0C235F3C-4226-4432-B03A-200CC56C76D1}" type="parTrans" cxnId="{FD7FF684-FAFF-48E5-88AF-F7ECFC337198}">
      <dgm:prSet/>
      <dgm:spPr/>
      <dgm:t>
        <a:bodyPr/>
        <a:lstStyle/>
        <a:p>
          <a:endParaRPr lang="es-ES"/>
        </a:p>
      </dgm:t>
    </dgm:pt>
    <dgm:pt modelId="{E3120A62-D310-4EEA-9EF3-1CB7589AE093}" type="sibTrans" cxnId="{FD7FF684-FAFF-48E5-88AF-F7ECFC337198}">
      <dgm:prSet/>
      <dgm:spPr/>
      <dgm:t>
        <a:bodyPr/>
        <a:lstStyle/>
        <a:p>
          <a:endParaRPr lang="es-ES"/>
        </a:p>
      </dgm:t>
    </dgm:pt>
    <dgm:pt modelId="{39097C98-7329-4B09-ACBB-6C512514DE10}">
      <dgm:prSet phldrT="[Texto]"/>
      <dgm:spPr/>
      <dgm:t>
        <a:bodyPr/>
        <a:lstStyle/>
        <a:p>
          <a:r>
            <a:rPr lang="es-ES" dirty="0"/>
            <a:t>Línea de </a:t>
          </a:r>
          <a:r>
            <a:rPr lang="es-ES" dirty="0" err="1"/>
            <a:t>Call</a:t>
          </a:r>
          <a:r>
            <a:rPr lang="es-ES" dirty="0"/>
            <a:t> Center</a:t>
          </a:r>
        </a:p>
        <a:p>
          <a:r>
            <a:rPr lang="es-ES" dirty="0"/>
            <a:t>PBX: (+57 1) 3 35 15 35</a:t>
          </a:r>
        </a:p>
      </dgm:t>
    </dgm:pt>
    <dgm:pt modelId="{D1F25AD5-6AD3-4B1D-9B8D-6C5009971889}" type="parTrans" cxnId="{48765BB7-04B8-4224-88AD-788F3583005B}">
      <dgm:prSet/>
      <dgm:spPr/>
      <dgm:t>
        <a:bodyPr/>
        <a:lstStyle/>
        <a:p>
          <a:endParaRPr lang="es-ES"/>
        </a:p>
      </dgm:t>
    </dgm:pt>
    <dgm:pt modelId="{C2C28E98-57BE-48AB-B9D4-BE3D3E4A4EF7}" type="sibTrans" cxnId="{48765BB7-04B8-4224-88AD-788F3583005B}">
      <dgm:prSet/>
      <dgm:spPr/>
      <dgm:t>
        <a:bodyPr/>
        <a:lstStyle/>
        <a:p>
          <a:endParaRPr lang="es-ES"/>
        </a:p>
      </dgm:t>
    </dgm:pt>
    <dgm:pt modelId="{8646BB56-8DA7-475B-91A0-470912D3F344}">
      <dgm:prSet phldrT="[Texto]"/>
      <dgm:spPr/>
      <dgm:t>
        <a:bodyPr/>
        <a:lstStyle/>
        <a:p>
          <a:r>
            <a:rPr lang="es-ES" dirty="0"/>
            <a:t>Punto de atención - Presencial</a:t>
          </a:r>
        </a:p>
        <a:p>
          <a:r>
            <a:rPr lang="es-ES" dirty="0"/>
            <a:t>Lotería de Bogotá: </a:t>
          </a:r>
          <a:r>
            <a:rPr lang="es-CO" b="0" i="0" dirty="0"/>
            <a:t>Carrera 32A # 26 – 14</a:t>
          </a:r>
          <a:endParaRPr lang="es-ES" dirty="0"/>
        </a:p>
      </dgm:t>
    </dgm:pt>
    <dgm:pt modelId="{D0F57A6B-DEAA-4D4D-B283-5BD4F711362E}" type="parTrans" cxnId="{6C4FCB22-B921-4673-8D4A-A3533FBCD14B}">
      <dgm:prSet/>
      <dgm:spPr/>
      <dgm:t>
        <a:bodyPr/>
        <a:lstStyle/>
        <a:p>
          <a:endParaRPr lang="es-ES"/>
        </a:p>
      </dgm:t>
    </dgm:pt>
    <dgm:pt modelId="{9CE8BF45-2B96-4C22-9D93-3E5C77CCA8FF}" type="sibTrans" cxnId="{6C4FCB22-B921-4673-8D4A-A3533FBCD14B}">
      <dgm:prSet/>
      <dgm:spPr/>
      <dgm:t>
        <a:bodyPr/>
        <a:lstStyle/>
        <a:p>
          <a:endParaRPr lang="es-ES"/>
        </a:p>
      </dgm:t>
    </dgm:pt>
    <dgm:pt modelId="{9AFA3393-7ECA-4531-AE14-59DE83428786}" type="pres">
      <dgm:prSet presAssocID="{0E448931-3014-481F-AC10-FA211B618B6B}" presName="Name0" presStyleCnt="0">
        <dgm:presLayoutVars>
          <dgm:chMax val="7"/>
          <dgm:chPref val="7"/>
          <dgm:dir/>
        </dgm:presLayoutVars>
      </dgm:prSet>
      <dgm:spPr/>
    </dgm:pt>
    <dgm:pt modelId="{3A3DF23A-C6DD-44D9-907F-CF776C98715E}" type="pres">
      <dgm:prSet presAssocID="{0E448931-3014-481F-AC10-FA211B618B6B}" presName="Name1" presStyleCnt="0"/>
      <dgm:spPr/>
    </dgm:pt>
    <dgm:pt modelId="{56B8D506-DD20-45A3-81E1-FA06918772B9}" type="pres">
      <dgm:prSet presAssocID="{0E448931-3014-481F-AC10-FA211B618B6B}" presName="cycle" presStyleCnt="0"/>
      <dgm:spPr/>
    </dgm:pt>
    <dgm:pt modelId="{B872C5D7-3190-49D3-A66D-0778E8630FED}" type="pres">
      <dgm:prSet presAssocID="{0E448931-3014-481F-AC10-FA211B618B6B}" presName="srcNode" presStyleLbl="node1" presStyleIdx="0" presStyleCnt="4"/>
      <dgm:spPr/>
    </dgm:pt>
    <dgm:pt modelId="{7E2B3F16-354A-4B2E-B804-3A1CAC4E7F5F}" type="pres">
      <dgm:prSet presAssocID="{0E448931-3014-481F-AC10-FA211B618B6B}" presName="conn" presStyleLbl="parChTrans1D2" presStyleIdx="0" presStyleCnt="1"/>
      <dgm:spPr/>
    </dgm:pt>
    <dgm:pt modelId="{01ECA39E-DA54-41EE-9605-64BCCECF9A7A}" type="pres">
      <dgm:prSet presAssocID="{0E448931-3014-481F-AC10-FA211B618B6B}" presName="extraNode" presStyleLbl="node1" presStyleIdx="0" presStyleCnt="4"/>
      <dgm:spPr/>
    </dgm:pt>
    <dgm:pt modelId="{5AB62E86-83CE-4343-9E7F-9A52EDFC741C}" type="pres">
      <dgm:prSet presAssocID="{0E448931-3014-481F-AC10-FA211B618B6B}" presName="dstNode" presStyleLbl="node1" presStyleIdx="0" presStyleCnt="4"/>
      <dgm:spPr/>
    </dgm:pt>
    <dgm:pt modelId="{BCE8C9D9-AD2A-4EE3-AD82-BC4D2630CEB0}" type="pres">
      <dgm:prSet presAssocID="{82FF97B9-69A2-417A-A98F-A021B00D1101}" presName="text_1" presStyleLbl="node1" presStyleIdx="0" presStyleCnt="4">
        <dgm:presLayoutVars>
          <dgm:bulletEnabled val="1"/>
        </dgm:presLayoutVars>
      </dgm:prSet>
      <dgm:spPr/>
    </dgm:pt>
    <dgm:pt modelId="{DC3C5362-ED6D-48D8-8186-CC1289DDBFDC}" type="pres">
      <dgm:prSet presAssocID="{82FF97B9-69A2-417A-A98F-A021B00D1101}" presName="accent_1" presStyleCnt="0"/>
      <dgm:spPr/>
    </dgm:pt>
    <dgm:pt modelId="{7681FD99-FAB1-47C8-9EC0-0A0C42A6B112}" type="pres">
      <dgm:prSet presAssocID="{82FF97B9-69A2-417A-A98F-A021B00D110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400C91-6297-434F-B00C-DA167D19E3E3}" type="pres">
      <dgm:prSet presAssocID="{746F0957-42ED-435F-9773-207207B98908}" presName="text_2" presStyleLbl="node1" presStyleIdx="1" presStyleCnt="4">
        <dgm:presLayoutVars>
          <dgm:bulletEnabled val="1"/>
        </dgm:presLayoutVars>
      </dgm:prSet>
      <dgm:spPr/>
    </dgm:pt>
    <dgm:pt modelId="{C6664890-61FE-42CB-8CAA-4684FEA17D9A}" type="pres">
      <dgm:prSet presAssocID="{746F0957-42ED-435F-9773-207207B98908}" presName="accent_2" presStyleCnt="0"/>
      <dgm:spPr/>
    </dgm:pt>
    <dgm:pt modelId="{07EB0813-05D4-46E8-B030-1917DCA06D9D}" type="pres">
      <dgm:prSet presAssocID="{746F0957-42ED-435F-9773-207207B98908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26CF5A-F922-4813-8650-AF403DB2622D}" type="pres">
      <dgm:prSet presAssocID="{39097C98-7329-4B09-ACBB-6C512514DE10}" presName="text_3" presStyleLbl="node1" presStyleIdx="2" presStyleCnt="4">
        <dgm:presLayoutVars>
          <dgm:bulletEnabled val="1"/>
        </dgm:presLayoutVars>
      </dgm:prSet>
      <dgm:spPr/>
    </dgm:pt>
    <dgm:pt modelId="{8942DAC4-2FAD-413A-A9F2-11E8BFC3421D}" type="pres">
      <dgm:prSet presAssocID="{39097C98-7329-4B09-ACBB-6C512514DE10}" presName="accent_3" presStyleCnt="0"/>
      <dgm:spPr/>
    </dgm:pt>
    <dgm:pt modelId="{56E84900-A63D-4A5B-A32C-EAF9B4F0D11E}" type="pres">
      <dgm:prSet presAssocID="{39097C98-7329-4B09-ACBB-6C512514DE10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DD2AA4A-66FD-4C4F-90B2-F7E5A8F1A5DB}" type="pres">
      <dgm:prSet presAssocID="{8646BB56-8DA7-475B-91A0-470912D3F344}" presName="text_4" presStyleLbl="node1" presStyleIdx="3" presStyleCnt="4">
        <dgm:presLayoutVars>
          <dgm:bulletEnabled val="1"/>
        </dgm:presLayoutVars>
      </dgm:prSet>
      <dgm:spPr/>
    </dgm:pt>
    <dgm:pt modelId="{7FE0EE5E-3902-4CA9-BD53-4A9409A4D477}" type="pres">
      <dgm:prSet presAssocID="{8646BB56-8DA7-475B-91A0-470912D3F344}" presName="accent_4" presStyleCnt="0"/>
      <dgm:spPr/>
    </dgm:pt>
    <dgm:pt modelId="{E2173BFF-302C-4B93-9081-E3F91310E307}" type="pres">
      <dgm:prSet presAssocID="{8646BB56-8DA7-475B-91A0-470912D3F344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9C78E0A-B297-4E51-A176-F657496FDF32}" type="presOf" srcId="{B68D3137-FC9D-4A00-B83C-D69956DCE625}" destId="{7E2B3F16-354A-4B2E-B804-3A1CAC4E7F5F}" srcOrd="0" destOrd="0" presId="urn:microsoft.com/office/officeart/2008/layout/VerticalCurvedList"/>
    <dgm:cxn modelId="{5A707321-8B66-42D4-809B-C9A792FBBD53}" type="presOf" srcId="{39097C98-7329-4B09-ACBB-6C512514DE10}" destId="{7226CF5A-F922-4813-8650-AF403DB2622D}" srcOrd="0" destOrd="0" presId="urn:microsoft.com/office/officeart/2008/layout/VerticalCurvedList"/>
    <dgm:cxn modelId="{6C4FCB22-B921-4673-8D4A-A3533FBCD14B}" srcId="{0E448931-3014-481F-AC10-FA211B618B6B}" destId="{8646BB56-8DA7-475B-91A0-470912D3F344}" srcOrd="3" destOrd="0" parTransId="{D0F57A6B-DEAA-4D4D-B283-5BD4F711362E}" sibTransId="{9CE8BF45-2B96-4C22-9D93-3E5C77CCA8FF}"/>
    <dgm:cxn modelId="{B2928E76-B86C-436B-921A-AD3A64BD269B}" type="presOf" srcId="{746F0957-42ED-435F-9773-207207B98908}" destId="{B9400C91-6297-434F-B00C-DA167D19E3E3}" srcOrd="0" destOrd="0" presId="urn:microsoft.com/office/officeart/2008/layout/VerticalCurvedList"/>
    <dgm:cxn modelId="{FD7FF684-FAFF-48E5-88AF-F7ECFC337198}" srcId="{0E448931-3014-481F-AC10-FA211B618B6B}" destId="{746F0957-42ED-435F-9773-207207B98908}" srcOrd="1" destOrd="0" parTransId="{0C235F3C-4226-4432-B03A-200CC56C76D1}" sibTransId="{E3120A62-D310-4EEA-9EF3-1CB7589AE093}"/>
    <dgm:cxn modelId="{C472C28C-D55E-4F2E-8737-FD33F35B4A2F}" type="presOf" srcId="{0E448931-3014-481F-AC10-FA211B618B6B}" destId="{9AFA3393-7ECA-4531-AE14-59DE83428786}" srcOrd="0" destOrd="0" presId="urn:microsoft.com/office/officeart/2008/layout/VerticalCurvedList"/>
    <dgm:cxn modelId="{48765BB7-04B8-4224-88AD-788F3583005B}" srcId="{0E448931-3014-481F-AC10-FA211B618B6B}" destId="{39097C98-7329-4B09-ACBB-6C512514DE10}" srcOrd="2" destOrd="0" parTransId="{D1F25AD5-6AD3-4B1D-9B8D-6C5009971889}" sibTransId="{C2C28E98-57BE-48AB-B9D4-BE3D3E4A4EF7}"/>
    <dgm:cxn modelId="{A6CF24E2-FEAB-4B67-AC44-CDF9F70B8755}" type="presOf" srcId="{82FF97B9-69A2-417A-A98F-A021B00D1101}" destId="{BCE8C9D9-AD2A-4EE3-AD82-BC4D2630CEB0}" srcOrd="0" destOrd="0" presId="urn:microsoft.com/office/officeart/2008/layout/VerticalCurvedList"/>
    <dgm:cxn modelId="{2B6649EA-5DF1-472B-8E6F-D5056E537811}" srcId="{0E448931-3014-481F-AC10-FA211B618B6B}" destId="{82FF97B9-69A2-417A-A98F-A021B00D1101}" srcOrd="0" destOrd="0" parTransId="{01A63A75-636D-4371-BC3F-ED8100434733}" sibTransId="{B68D3137-FC9D-4A00-B83C-D69956DCE625}"/>
    <dgm:cxn modelId="{51731FFA-47E0-47D3-901B-5E0839131406}" type="presOf" srcId="{8646BB56-8DA7-475B-91A0-470912D3F344}" destId="{BDD2AA4A-66FD-4C4F-90B2-F7E5A8F1A5DB}" srcOrd="0" destOrd="0" presId="urn:microsoft.com/office/officeart/2008/layout/VerticalCurvedList"/>
    <dgm:cxn modelId="{FCD5F6B0-13A2-41A7-B9FA-C02C8B6F0790}" type="presParOf" srcId="{9AFA3393-7ECA-4531-AE14-59DE83428786}" destId="{3A3DF23A-C6DD-44D9-907F-CF776C98715E}" srcOrd="0" destOrd="0" presId="urn:microsoft.com/office/officeart/2008/layout/VerticalCurvedList"/>
    <dgm:cxn modelId="{1737C896-18EF-4DEE-B9F5-EAB9D56BA6D5}" type="presParOf" srcId="{3A3DF23A-C6DD-44D9-907F-CF776C98715E}" destId="{56B8D506-DD20-45A3-81E1-FA06918772B9}" srcOrd="0" destOrd="0" presId="urn:microsoft.com/office/officeart/2008/layout/VerticalCurvedList"/>
    <dgm:cxn modelId="{47AE8B48-59D7-45E6-B9C2-ADD54AEA851F}" type="presParOf" srcId="{56B8D506-DD20-45A3-81E1-FA06918772B9}" destId="{B872C5D7-3190-49D3-A66D-0778E8630FED}" srcOrd="0" destOrd="0" presId="urn:microsoft.com/office/officeart/2008/layout/VerticalCurvedList"/>
    <dgm:cxn modelId="{DF84E7C2-C8BD-4332-8949-3E87C259E70F}" type="presParOf" srcId="{56B8D506-DD20-45A3-81E1-FA06918772B9}" destId="{7E2B3F16-354A-4B2E-B804-3A1CAC4E7F5F}" srcOrd="1" destOrd="0" presId="urn:microsoft.com/office/officeart/2008/layout/VerticalCurvedList"/>
    <dgm:cxn modelId="{32BB1210-FE37-4C70-828D-4171174C1124}" type="presParOf" srcId="{56B8D506-DD20-45A3-81E1-FA06918772B9}" destId="{01ECA39E-DA54-41EE-9605-64BCCECF9A7A}" srcOrd="2" destOrd="0" presId="urn:microsoft.com/office/officeart/2008/layout/VerticalCurvedList"/>
    <dgm:cxn modelId="{E8D591FE-334C-4605-9009-28AE240BEB04}" type="presParOf" srcId="{56B8D506-DD20-45A3-81E1-FA06918772B9}" destId="{5AB62E86-83CE-4343-9E7F-9A52EDFC741C}" srcOrd="3" destOrd="0" presId="urn:microsoft.com/office/officeart/2008/layout/VerticalCurvedList"/>
    <dgm:cxn modelId="{959D3B1A-4BCA-4208-A31B-DF6CE6515FA8}" type="presParOf" srcId="{3A3DF23A-C6DD-44D9-907F-CF776C98715E}" destId="{BCE8C9D9-AD2A-4EE3-AD82-BC4D2630CEB0}" srcOrd="1" destOrd="0" presId="urn:microsoft.com/office/officeart/2008/layout/VerticalCurvedList"/>
    <dgm:cxn modelId="{C5ADF1E3-0FC2-404C-A367-179E629DFF4A}" type="presParOf" srcId="{3A3DF23A-C6DD-44D9-907F-CF776C98715E}" destId="{DC3C5362-ED6D-48D8-8186-CC1289DDBFDC}" srcOrd="2" destOrd="0" presId="urn:microsoft.com/office/officeart/2008/layout/VerticalCurvedList"/>
    <dgm:cxn modelId="{BA359988-8A8D-4BB8-AA17-72470D716460}" type="presParOf" srcId="{DC3C5362-ED6D-48D8-8186-CC1289DDBFDC}" destId="{7681FD99-FAB1-47C8-9EC0-0A0C42A6B112}" srcOrd="0" destOrd="0" presId="urn:microsoft.com/office/officeart/2008/layout/VerticalCurvedList"/>
    <dgm:cxn modelId="{2C6C6A6E-4BEF-4F43-8E08-DD48BE1A88FB}" type="presParOf" srcId="{3A3DF23A-C6DD-44D9-907F-CF776C98715E}" destId="{B9400C91-6297-434F-B00C-DA167D19E3E3}" srcOrd="3" destOrd="0" presId="urn:microsoft.com/office/officeart/2008/layout/VerticalCurvedList"/>
    <dgm:cxn modelId="{F18223D4-2A10-4731-9B36-5851F243A97F}" type="presParOf" srcId="{3A3DF23A-C6DD-44D9-907F-CF776C98715E}" destId="{C6664890-61FE-42CB-8CAA-4684FEA17D9A}" srcOrd="4" destOrd="0" presId="urn:microsoft.com/office/officeart/2008/layout/VerticalCurvedList"/>
    <dgm:cxn modelId="{2D168B1B-555D-4447-AC6B-2CD0FB23B8E7}" type="presParOf" srcId="{C6664890-61FE-42CB-8CAA-4684FEA17D9A}" destId="{07EB0813-05D4-46E8-B030-1917DCA06D9D}" srcOrd="0" destOrd="0" presId="urn:microsoft.com/office/officeart/2008/layout/VerticalCurvedList"/>
    <dgm:cxn modelId="{D002E2A3-E699-4BF0-ADC5-541C9A387BAB}" type="presParOf" srcId="{3A3DF23A-C6DD-44D9-907F-CF776C98715E}" destId="{7226CF5A-F922-4813-8650-AF403DB2622D}" srcOrd="5" destOrd="0" presId="urn:microsoft.com/office/officeart/2008/layout/VerticalCurvedList"/>
    <dgm:cxn modelId="{2B1F8C4A-ACE5-4256-A650-1D8A7255E10C}" type="presParOf" srcId="{3A3DF23A-C6DD-44D9-907F-CF776C98715E}" destId="{8942DAC4-2FAD-413A-A9F2-11E8BFC3421D}" srcOrd="6" destOrd="0" presId="urn:microsoft.com/office/officeart/2008/layout/VerticalCurvedList"/>
    <dgm:cxn modelId="{0D71DE1D-B00F-4BFF-831A-B8446D21534B}" type="presParOf" srcId="{8942DAC4-2FAD-413A-A9F2-11E8BFC3421D}" destId="{56E84900-A63D-4A5B-A32C-EAF9B4F0D11E}" srcOrd="0" destOrd="0" presId="urn:microsoft.com/office/officeart/2008/layout/VerticalCurvedList"/>
    <dgm:cxn modelId="{FC404705-F5D9-4E1B-A4F5-5000CAD1D26D}" type="presParOf" srcId="{3A3DF23A-C6DD-44D9-907F-CF776C98715E}" destId="{BDD2AA4A-66FD-4C4F-90B2-F7E5A8F1A5DB}" srcOrd="7" destOrd="0" presId="urn:microsoft.com/office/officeart/2008/layout/VerticalCurvedList"/>
    <dgm:cxn modelId="{E0437E53-4AE7-4C5A-99B4-6EAF02618125}" type="presParOf" srcId="{3A3DF23A-C6DD-44D9-907F-CF776C98715E}" destId="{7FE0EE5E-3902-4CA9-BD53-4A9409A4D477}" srcOrd="8" destOrd="0" presId="urn:microsoft.com/office/officeart/2008/layout/VerticalCurvedList"/>
    <dgm:cxn modelId="{8CA10138-D5B5-44FD-967D-6CE365013DA7}" type="presParOf" srcId="{7FE0EE5E-3902-4CA9-BD53-4A9409A4D477}" destId="{E2173BFF-302C-4B93-9081-E3F91310E3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996B9-5773-4343-A0D4-742934291F08}">
      <dsp:nvSpPr>
        <dsp:cNvPr id="0" name=""/>
        <dsp:cNvSpPr/>
      </dsp:nvSpPr>
      <dsp:spPr>
        <a:xfrm>
          <a:off x="0" y="80948"/>
          <a:ext cx="781158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1. Estructura Organizacional</a:t>
          </a:r>
        </a:p>
      </dsp:txBody>
      <dsp:txXfrm>
        <a:off x="38638" y="119586"/>
        <a:ext cx="7734313" cy="714229"/>
      </dsp:txXfrm>
    </dsp:sp>
    <dsp:sp modelId="{364A4209-3279-4FC2-883E-6746D475896F}">
      <dsp:nvSpPr>
        <dsp:cNvPr id="0" name=""/>
        <dsp:cNvSpPr/>
      </dsp:nvSpPr>
      <dsp:spPr>
        <a:xfrm>
          <a:off x="0" y="872453"/>
          <a:ext cx="7811589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1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Misión, Visión, Políticas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Organigrama, Planta de personal.</a:t>
          </a:r>
        </a:p>
      </dsp:txBody>
      <dsp:txXfrm>
        <a:off x="0" y="872453"/>
        <a:ext cx="7811589" cy="905107"/>
      </dsp:txXfrm>
    </dsp:sp>
    <dsp:sp modelId="{9A3993AA-77BA-4B01-92D3-5ECB687A2A82}">
      <dsp:nvSpPr>
        <dsp:cNvPr id="0" name=""/>
        <dsp:cNvSpPr/>
      </dsp:nvSpPr>
      <dsp:spPr>
        <a:xfrm>
          <a:off x="0" y="1818424"/>
          <a:ext cx="781158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2. Gestión Misional</a:t>
          </a:r>
        </a:p>
      </dsp:txBody>
      <dsp:txXfrm>
        <a:off x="38638" y="1857062"/>
        <a:ext cx="7734313" cy="714229"/>
      </dsp:txXfrm>
    </dsp:sp>
    <dsp:sp modelId="{BA31C1A2-0E3B-4E99-A964-69C56D99862A}">
      <dsp:nvSpPr>
        <dsp:cNvPr id="0" name=""/>
        <dsp:cNvSpPr/>
      </dsp:nvSpPr>
      <dsp:spPr>
        <a:xfrm>
          <a:off x="0" y="2569066"/>
          <a:ext cx="7811589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1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Lotería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Apuestas permanentes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Promocionales</a:t>
          </a:r>
        </a:p>
      </dsp:txBody>
      <dsp:txXfrm>
        <a:off x="0" y="2569066"/>
        <a:ext cx="7811589" cy="1366200"/>
      </dsp:txXfrm>
    </dsp:sp>
    <dsp:sp modelId="{88611BB0-CEB6-48C6-B43C-5E8D46E14935}">
      <dsp:nvSpPr>
        <dsp:cNvPr id="0" name=""/>
        <dsp:cNvSpPr/>
      </dsp:nvSpPr>
      <dsp:spPr>
        <a:xfrm>
          <a:off x="0" y="3935266"/>
          <a:ext cx="781158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3. Gestión Financiera</a:t>
          </a:r>
        </a:p>
      </dsp:txBody>
      <dsp:txXfrm>
        <a:off x="38638" y="3973904"/>
        <a:ext cx="7734313" cy="714229"/>
      </dsp:txXfrm>
    </dsp:sp>
    <dsp:sp modelId="{4BDC9677-EB91-49CD-934D-90E0776D8420}">
      <dsp:nvSpPr>
        <dsp:cNvPr id="0" name=""/>
        <dsp:cNvSpPr/>
      </dsp:nvSpPr>
      <dsp:spPr>
        <a:xfrm>
          <a:off x="0" y="4726771"/>
          <a:ext cx="7811589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1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Ejecución presupuestal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Transferencias</a:t>
          </a:r>
        </a:p>
      </dsp:txBody>
      <dsp:txXfrm>
        <a:off x="0" y="4726771"/>
        <a:ext cx="7811589" cy="905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D8A7D-DBDD-4102-8B87-86859ACEB308}">
      <dsp:nvSpPr>
        <dsp:cNvPr id="0" name=""/>
        <dsp:cNvSpPr/>
      </dsp:nvSpPr>
      <dsp:spPr>
        <a:xfrm>
          <a:off x="0" y="151520"/>
          <a:ext cx="7811589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4. Control y Fiscalización</a:t>
          </a:r>
        </a:p>
      </dsp:txBody>
      <dsp:txXfrm>
        <a:off x="45663" y="197183"/>
        <a:ext cx="7720263" cy="844089"/>
      </dsp:txXfrm>
    </dsp:sp>
    <dsp:sp modelId="{F4B73545-D6D0-43E5-A738-BA3F76D98FF7}">
      <dsp:nvSpPr>
        <dsp:cNvPr id="0" name=""/>
        <dsp:cNvSpPr/>
      </dsp:nvSpPr>
      <dsp:spPr>
        <a:xfrm>
          <a:off x="0" y="1086935"/>
          <a:ext cx="7811589" cy="102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1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000" kern="1200" dirty="0"/>
            <a:t>Control del juego ilegal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000" kern="1200" dirty="0"/>
            <a:t>Fiscalización</a:t>
          </a:r>
        </a:p>
      </dsp:txBody>
      <dsp:txXfrm>
        <a:off x="0" y="1086935"/>
        <a:ext cx="7811589" cy="1029307"/>
      </dsp:txXfrm>
    </dsp:sp>
    <dsp:sp modelId="{41D996B9-5773-4343-A0D4-742934291F08}">
      <dsp:nvSpPr>
        <dsp:cNvPr id="0" name=""/>
        <dsp:cNvSpPr/>
      </dsp:nvSpPr>
      <dsp:spPr>
        <a:xfrm>
          <a:off x="0" y="2116242"/>
          <a:ext cx="7811589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5. Atención al Cliente</a:t>
          </a:r>
        </a:p>
      </dsp:txBody>
      <dsp:txXfrm>
        <a:off x="45663" y="2161905"/>
        <a:ext cx="7720263" cy="844089"/>
      </dsp:txXfrm>
    </dsp:sp>
    <dsp:sp modelId="{364A4209-3279-4FC2-883E-6746D475896F}">
      <dsp:nvSpPr>
        <dsp:cNvPr id="0" name=""/>
        <dsp:cNvSpPr/>
      </dsp:nvSpPr>
      <dsp:spPr>
        <a:xfrm>
          <a:off x="0" y="3051657"/>
          <a:ext cx="7811589" cy="157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1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000" kern="1200" dirty="0"/>
            <a:t>Canales de comunicación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000" kern="1200" dirty="0"/>
            <a:t>Gestión de PQ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000" kern="1200" dirty="0"/>
            <a:t>Plan Anticorrupción y Atención al Ciudadano</a:t>
          </a:r>
        </a:p>
      </dsp:txBody>
      <dsp:txXfrm>
        <a:off x="0" y="3051657"/>
        <a:ext cx="7811589" cy="1574235"/>
      </dsp:txXfrm>
    </dsp:sp>
    <dsp:sp modelId="{2AFF1A79-1E9B-42DA-B2EC-C016B4237EDA}">
      <dsp:nvSpPr>
        <dsp:cNvPr id="0" name=""/>
        <dsp:cNvSpPr/>
      </dsp:nvSpPr>
      <dsp:spPr>
        <a:xfrm>
          <a:off x="0" y="4625892"/>
          <a:ext cx="7811589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6. Conclusiones</a:t>
          </a:r>
        </a:p>
      </dsp:txBody>
      <dsp:txXfrm>
        <a:off x="45663" y="4671555"/>
        <a:ext cx="7720263" cy="84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83AF0-9313-4E4C-A704-261866A9221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80669-2285-4ECB-ADF1-EAEB6957E33D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Lotería</a:t>
          </a:r>
        </a:p>
      </dsp:txBody>
      <dsp:txXfrm>
        <a:off x="564979" y="406400"/>
        <a:ext cx="5475833" cy="812800"/>
      </dsp:txXfrm>
    </dsp:sp>
    <dsp:sp modelId="{7F0093D1-3099-4675-8A19-A1675363EAC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C7444-C80E-4FE6-9CFE-B2466B916A5A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Promocionales y rifas</a:t>
          </a:r>
        </a:p>
      </dsp:txBody>
      <dsp:txXfrm>
        <a:off x="860432" y="1625599"/>
        <a:ext cx="5180380" cy="812800"/>
      </dsp:txXfrm>
    </dsp:sp>
    <dsp:sp modelId="{8DA960C2-EED0-49EC-965A-B7E9F3EAB68C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8BEAB-F7AA-4E94-9F6F-D900D3DF9B23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Apuestas permanentes</a:t>
          </a:r>
        </a:p>
      </dsp:txBody>
      <dsp:txXfrm>
        <a:off x="564979" y="2844800"/>
        <a:ext cx="5475833" cy="812800"/>
      </dsp:txXfrm>
    </dsp:sp>
    <dsp:sp modelId="{3638C8A8-4B81-4C3A-B231-0A839732889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26CE4-0916-4ADB-BC8A-B148B691ADAE}">
      <dsp:nvSpPr>
        <dsp:cNvPr id="0" name=""/>
        <dsp:cNvSpPr/>
      </dsp:nvSpPr>
      <dsp:spPr>
        <a:xfrm>
          <a:off x="0" y="0"/>
          <a:ext cx="8012429" cy="754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sorteos especiales - 2018</a:t>
          </a:r>
        </a:p>
      </dsp:txBody>
      <dsp:txXfrm>
        <a:off x="36852" y="36852"/>
        <a:ext cx="7938725" cy="681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79225-F66A-46F1-8721-014CB65B8AEB}">
      <dsp:nvSpPr>
        <dsp:cNvPr id="0" name=""/>
        <dsp:cNvSpPr/>
      </dsp:nvSpPr>
      <dsp:spPr>
        <a:xfrm>
          <a:off x="388541" y="2139110"/>
          <a:ext cx="1484029" cy="742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tx1"/>
              </a:solidFill>
              <a:effectLst/>
            </a:rPr>
            <a:t>Plan de acción</a:t>
          </a:r>
        </a:p>
      </dsp:txBody>
      <dsp:txXfrm>
        <a:off x="410274" y="2160843"/>
        <a:ext cx="1440563" cy="698548"/>
      </dsp:txXfrm>
    </dsp:sp>
    <dsp:sp modelId="{DB35CF63-E4AA-4892-A898-6BBF39B4C2D3}">
      <dsp:nvSpPr>
        <dsp:cNvPr id="0" name=""/>
        <dsp:cNvSpPr/>
      </dsp:nvSpPr>
      <dsp:spPr>
        <a:xfrm rot="17350740">
          <a:off x="1265915" y="1643498"/>
          <a:ext cx="180692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06923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2124204" y="1611628"/>
        <a:ext cx="90346" cy="90346"/>
      </dsp:txXfrm>
    </dsp:sp>
    <dsp:sp modelId="{F7377861-9BE2-4DD1-97B7-8AEE2786FBA5}">
      <dsp:nvSpPr>
        <dsp:cNvPr id="0" name=""/>
        <dsp:cNvSpPr/>
      </dsp:nvSpPr>
      <dsp:spPr>
        <a:xfrm>
          <a:off x="2466183" y="432476"/>
          <a:ext cx="1484029" cy="7420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  <a:effectLst/>
            </a:rPr>
            <a:t>FASE PREVENTIVA 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  <a:effectLst/>
            </a:rPr>
            <a:t>PEDAGÓGICA</a:t>
          </a:r>
          <a:endParaRPr lang="es-CO" sz="1100" kern="1200" dirty="0">
            <a:solidFill>
              <a:schemeClr val="tx1"/>
            </a:solidFill>
            <a:effectLst/>
          </a:endParaRPr>
        </a:p>
      </dsp:txBody>
      <dsp:txXfrm>
        <a:off x="2487916" y="454209"/>
        <a:ext cx="1440563" cy="698548"/>
      </dsp:txXfrm>
    </dsp:sp>
    <dsp:sp modelId="{C9B93BC8-F05B-4C80-BB84-BC2458CDDB6D}">
      <dsp:nvSpPr>
        <dsp:cNvPr id="0" name=""/>
        <dsp:cNvSpPr/>
      </dsp:nvSpPr>
      <dsp:spPr>
        <a:xfrm rot="19457599">
          <a:off x="3881500" y="576852"/>
          <a:ext cx="73103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31035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4228742" y="571879"/>
        <a:ext cx="36551" cy="36551"/>
      </dsp:txXfrm>
    </dsp:sp>
    <dsp:sp modelId="{22E9C1A5-BAED-4893-95B1-CC63427710B2}">
      <dsp:nvSpPr>
        <dsp:cNvPr id="0" name=""/>
        <dsp:cNvSpPr/>
      </dsp:nvSpPr>
      <dsp:spPr>
        <a:xfrm>
          <a:off x="4543824" y="5818"/>
          <a:ext cx="2596739" cy="7420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  <a:effectLst/>
            </a:rPr>
            <a:t>Capacitación 289 funcionarios Policía Nacional.</a:t>
          </a:r>
        </a:p>
      </dsp:txBody>
      <dsp:txXfrm>
        <a:off x="4565557" y="27551"/>
        <a:ext cx="2553273" cy="698548"/>
      </dsp:txXfrm>
    </dsp:sp>
    <dsp:sp modelId="{68581654-3CDA-470E-8956-77A263CA1C27}">
      <dsp:nvSpPr>
        <dsp:cNvPr id="0" name=""/>
        <dsp:cNvSpPr/>
      </dsp:nvSpPr>
      <dsp:spPr>
        <a:xfrm rot="2142401">
          <a:off x="3881500" y="1003511"/>
          <a:ext cx="73103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31035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4228742" y="998537"/>
        <a:ext cx="36551" cy="36551"/>
      </dsp:txXfrm>
    </dsp:sp>
    <dsp:sp modelId="{482C553D-DB6E-4F3A-B4E9-3C40356C05D6}">
      <dsp:nvSpPr>
        <dsp:cNvPr id="0" name=""/>
        <dsp:cNvSpPr/>
      </dsp:nvSpPr>
      <dsp:spPr>
        <a:xfrm>
          <a:off x="4543824" y="859135"/>
          <a:ext cx="2552485" cy="7420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  <a:effectLst/>
            </a:rPr>
            <a:t>Campañas de activación contra el Juego Ilegal (17), 325 cuñas radiales </a:t>
          </a:r>
        </a:p>
      </dsp:txBody>
      <dsp:txXfrm>
        <a:off x="4565557" y="880868"/>
        <a:ext cx="2509019" cy="698548"/>
      </dsp:txXfrm>
    </dsp:sp>
    <dsp:sp modelId="{987821C2-F33A-4765-81AE-229688C4403C}">
      <dsp:nvSpPr>
        <dsp:cNvPr id="0" name=""/>
        <dsp:cNvSpPr/>
      </dsp:nvSpPr>
      <dsp:spPr>
        <a:xfrm>
          <a:off x="1872571" y="2496815"/>
          <a:ext cx="59361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3611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2154536" y="2495277"/>
        <a:ext cx="29680" cy="29680"/>
      </dsp:txXfrm>
    </dsp:sp>
    <dsp:sp modelId="{2CA86084-7E0C-447C-9D89-034EB43AC1EA}">
      <dsp:nvSpPr>
        <dsp:cNvPr id="0" name=""/>
        <dsp:cNvSpPr/>
      </dsp:nvSpPr>
      <dsp:spPr>
        <a:xfrm>
          <a:off x="2466183" y="2139110"/>
          <a:ext cx="1484029" cy="74201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  <a:effectLst/>
            </a:rPr>
            <a:t>FASE CONTROL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  <a:effectLst/>
            </a:rPr>
            <a:t>OPERATIVO 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  <a:effectLst/>
            </a:rPr>
            <a:t>DISUASIVO</a:t>
          </a:r>
          <a:endParaRPr lang="es-CO" sz="1100" kern="1200" dirty="0">
            <a:solidFill>
              <a:schemeClr val="tx1"/>
            </a:solidFill>
            <a:effectLst/>
          </a:endParaRPr>
        </a:p>
      </dsp:txBody>
      <dsp:txXfrm>
        <a:off x="2487916" y="2160843"/>
        <a:ext cx="1440563" cy="698548"/>
      </dsp:txXfrm>
    </dsp:sp>
    <dsp:sp modelId="{D43BB641-6086-4573-A5D4-03A6B99B2C3A}">
      <dsp:nvSpPr>
        <dsp:cNvPr id="0" name=""/>
        <dsp:cNvSpPr/>
      </dsp:nvSpPr>
      <dsp:spPr>
        <a:xfrm rot="19457599">
          <a:off x="3881500" y="2283486"/>
          <a:ext cx="73103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31035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4228742" y="2278512"/>
        <a:ext cx="36551" cy="36551"/>
      </dsp:txXfrm>
    </dsp:sp>
    <dsp:sp modelId="{13EB1F2D-C48B-4BDA-A449-449E7A39F230}">
      <dsp:nvSpPr>
        <dsp:cNvPr id="0" name=""/>
        <dsp:cNvSpPr/>
      </dsp:nvSpPr>
      <dsp:spPr>
        <a:xfrm>
          <a:off x="4543824" y="1712452"/>
          <a:ext cx="2574612" cy="7420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  <a:effectLst/>
            </a:rPr>
            <a:t>Convenio Interadministrativo Policía.</a:t>
          </a:r>
        </a:p>
      </dsp:txBody>
      <dsp:txXfrm>
        <a:off x="4565557" y="1734185"/>
        <a:ext cx="2531146" cy="698548"/>
      </dsp:txXfrm>
    </dsp:sp>
    <dsp:sp modelId="{D0760CCE-03C5-486B-8009-078D939F48E7}">
      <dsp:nvSpPr>
        <dsp:cNvPr id="0" name=""/>
        <dsp:cNvSpPr/>
      </dsp:nvSpPr>
      <dsp:spPr>
        <a:xfrm rot="2142401">
          <a:off x="3881500" y="2710144"/>
          <a:ext cx="73103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31035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4228742" y="2705171"/>
        <a:ext cx="36551" cy="36551"/>
      </dsp:txXfrm>
    </dsp:sp>
    <dsp:sp modelId="{CECA4797-0213-417D-822A-2B33E74F8474}">
      <dsp:nvSpPr>
        <dsp:cNvPr id="0" name=""/>
        <dsp:cNvSpPr/>
      </dsp:nvSpPr>
      <dsp:spPr>
        <a:xfrm>
          <a:off x="4543824" y="2565769"/>
          <a:ext cx="2618866" cy="7420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  <a:effectLst/>
            </a:rPr>
            <a:t>Once (11) operativos conjuntos </a:t>
          </a:r>
        </a:p>
      </dsp:txBody>
      <dsp:txXfrm>
        <a:off x="4565557" y="2587502"/>
        <a:ext cx="2575400" cy="698548"/>
      </dsp:txXfrm>
    </dsp:sp>
    <dsp:sp modelId="{FEAF303C-8CD5-41B2-8291-5AE4EB56DE48}">
      <dsp:nvSpPr>
        <dsp:cNvPr id="0" name=""/>
        <dsp:cNvSpPr/>
      </dsp:nvSpPr>
      <dsp:spPr>
        <a:xfrm rot="4249260">
          <a:off x="1265915" y="3350132"/>
          <a:ext cx="180692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06923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2124204" y="3318261"/>
        <a:ext cx="90346" cy="90346"/>
      </dsp:txXfrm>
    </dsp:sp>
    <dsp:sp modelId="{88A9BDE5-C9A5-4D23-8A43-4F2C4361BF3C}">
      <dsp:nvSpPr>
        <dsp:cNvPr id="0" name=""/>
        <dsp:cNvSpPr/>
      </dsp:nvSpPr>
      <dsp:spPr>
        <a:xfrm>
          <a:off x="2466183" y="3845744"/>
          <a:ext cx="1484029" cy="74201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effectLst/>
            </a:rPr>
            <a:t>JUDICIALIZACIÓN</a:t>
          </a:r>
          <a:endParaRPr lang="es-CO" sz="1100" kern="1200" dirty="0">
            <a:effectLst/>
          </a:endParaRPr>
        </a:p>
      </dsp:txBody>
      <dsp:txXfrm>
        <a:off x="2487916" y="3867477"/>
        <a:ext cx="1440563" cy="698548"/>
      </dsp:txXfrm>
    </dsp:sp>
    <dsp:sp modelId="{EC0401A1-E357-4F2D-8564-24BB91E0F68D}">
      <dsp:nvSpPr>
        <dsp:cNvPr id="0" name=""/>
        <dsp:cNvSpPr/>
      </dsp:nvSpPr>
      <dsp:spPr>
        <a:xfrm rot="19457599">
          <a:off x="3881500" y="3990120"/>
          <a:ext cx="73103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31035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4228742" y="3985146"/>
        <a:ext cx="36551" cy="36551"/>
      </dsp:txXfrm>
    </dsp:sp>
    <dsp:sp modelId="{B4A7A8D2-4796-4C66-9992-F6FD8CAFC6EF}">
      <dsp:nvSpPr>
        <dsp:cNvPr id="0" name=""/>
        <dsp:cNvSpPr/>
      </dsp:nvSpPr>
      <dsp:spPr>
        <a:xfrm>
          <a:off x="4543824" y="3419085"/>
          <a:ext cx="2647374" cy="7420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  <a:effectLst/>
            </a:rPr>
            <a:t>Veintiocho personas capturas.</a:t>
          </a:r>
        </a:p>
      </dsp:txBody>
      <dsp:txXfrm>
        <a:off x="4565557" y="3440818"/>
        <a:ext cx="2603908" cy="698548"/>
      </dsp:txXfrm>
    </dsp:sp>
    <dsp:sp modelId="{61BE7B89-DFD2-40DF-8C45-2CD404B8AD40}">
      <dsp:nvSpPr>
        <dsp:cNvPr id="0" name=""/>
        <dsp:cNvSpPr/>
      </dsp:nvSpPr>
      <dsp:spPr>
        <a:xfrm rot="2142401">
          <a:off x="3881500" y="4416778"/>
          <a:ext cx="73103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31035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effectLst/>
          </a:endParaRPr>
        </a:p>
      </dsp:txBody>
      <dsp:txXfrm>
        <a:off x="4228742" y="4411805"/>
        <a:ext cx="36551" cy="36551"/>
      </dsp:txXfrm>
    </dsp:sp>
    <dsp:sp modelId="{FE1E131C-12D7-4EED-BEDD-AB2D70C5BD93}">
      <dsp:nvSpPr>
        <dsp:cNvPr id="0" name=""/>
        <dsp:cNvSpPr/>
      </dsp:nvSpPr>
      <dsp:spPr>
        <a:xfrm>
          <a:off x="4543824" y="4272402"/>
          <a:ext cx="2675882" cy="7420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  <a:effectLst/>
            </a:rPr>
            <a:t>Incautación elementos de juego: celulares, </a:t>
          </a:r>
          <a:r>
            <a:rPr lang="es-CO" sz="1100" kern="1200" dirty="0" err="1">
              <a:solidFill>
                <a:schemeClr val="tx1"/>
              </a:solidFill>
              <a:effectLst/>
            </a:rPr>
            <a:t>tablets</a:t>
          </a:r>
          <a:r>
            <a:rPr lang="es-CO" sz="1100" kern="1200" dirty="0">
              <a:solidFill>
                <a:schemeClr val="tx1"/>
              </a:solidFill>
              <a:effectLst/>
            </a:rPr>
            <a:t>, boletas de rifas, Tablero de Gestión, computadores, CPU ENTRE OTROS.</a:t>
          </a:r>
        </a:p>
      </dsp:txBody>
      <dsp:txXfrm>
        <a:off x="4565557" y="4294135"/>
        <a:ext cx="2632416" cy="698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B3F16-354A-4B2E-B804-3A1CAC4E7F5F}">
      <dsp:nvSpPr>
        <dsp:cNvPr id="0" name=""/>
        <dsp:cNvSpPr/>
      </dsp:nvSpPr>
      <dsp:spPr>
        <a:xfrm>
          <a:off x="-5155119" y="-789662"/>
          <a:ext cx="6138987" cy="6138987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8C9D9-AD2A-4EE3-AD82-BC4D2630CEB0}">
      <dsp:nvSpPr>
        <dsp:cNvPr id="0" name=""/>
        <dsp:cNvSpPr/>
      </dsp:nvSpPr>
      <dsp:spPr>
        <a:xfrm>
          <a:off x="515150" y="350546"/>
          <a:ext cx="6615115" cy="701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8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Correo Electrónico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cliente@loteriadebogota.com</a:t>
          </a:r>
        </a:p>
      </dsp:txBody>
      <dsp:txXfrm>
        <a:off x="515150" y="350546"/>
        <a:ext cx="6615115" cy="701458"/>
      </dsp:txXfrm>
    </dsp:sp>
    <dsp:sp modelId="{7681FD99-FAB1-47C8-9EC0-0A0C42A6B112}">
      <dsp:nvSpPr>
        <dsp:cNvPr id="0" name=""/>
        <dsp:cNvSpPr/>
      </dsp:nvSpPr>
      <dsp:spPr>
        <a:xfrm>
          <a:off x="76738" y="262864"/>
          <a:ext cx="876823" cy="876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00C91-6297-434F-B00C-DA167D19E3E3}">
      <dsp:nvSpPr>
        <dsp:cNvPr id="0" name=""/>
        <dsp:cNvSpPr/>
      </dsp:nvSpPr>
      <dsp:spPr>
        <a:xfrm>
          <a:off x="917312" y="1402917"/>
          <a:ext cx="6212953" cy="701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8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Página Web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www.loteriadebogota.com</a:t>
          </a:r>
        </a:p>
      </dsp:txBody>
      <dsp:txXfrm>
        <a:off x="917312" y="1402917"/>
        <a:ext cx="6212953" cy="701458"/>
      </dsp:txXfrm>
    </dsp:sp>
    <dsp:sp modelId="{07EB0813-05D4-46E8-B030-1917DCA06D9D}">
      <dsp:nvSpPr>
        <dsp:cNvPr id="0" name=""/>
        <dsp:cNvSpPr/>
      </dsp:nvSpPr>
      <dsp:spPr>
        <a:xfrm>
          <a:off x="478900" y="1315234"/>
          <a:ext cx="876823" cy="8768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6CF5A-F922-4813-8650-AF403DB2622D}">
      <dsp:nvSpPr>
        <dsp:cNvPr id="0" name=""/>
        <dsp:cNvSpPr/>
      </dsp:nvSpPr>
      <dsp:spPr>
        <a:xfrm>
          <a:off x="917312" y="2455287"/>
          <a:ext cx="6212953" cy="701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8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Línea de </a:t>
          </a:r>
          <a:r>
            <a:rPr lang="es-ES" sz="1800" kern="1200" dirty="0" err="1"/>
            <a:t>Call</a:t>
          </a:r>
          <a:r>
            <a:rPr lang="es-ES" sz="1800" kern="1200" dirty="0"/>
            <a:t> Center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PBX: (+57 1) 3 35 15 35</a:t>
          </a:r>
        </a:p>
      </dsp:txBody>
      <dsp:txXfrm>
        <a:off x="917312" y="2455287"/>
        <a:ext cx="6212953" cy="701458"/>
      </dsp:txXfrm>
    </dsp:sp>
    <dsp:sp modelId="{56E84900-A63D-4A5B-A32C-EAF9B4F0D11E}">
      <dsp:nvSpPr>
        <dsp:cNvPr id="0" name=""/>
        <dsp:cNvSpPr/>
      </dsp:nvSpPr>
      <dsp:spPr>
        <a:xfrm>
          <a:off x="478900" y="2367605"/>
          <a:ext cx="876823" cy="8768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2AA4A-66FD-4C4F-90B2-F7E5A8F1A5DB}">
      <dsp:nvSpPr>
        <dsp:cNvPr id="0" name=""/>
        <dsp:cNvSpPr/>
      </dsp:nvSpPr>
      <dsp:spPr>
        <a:xfrm>
          <a:off x="515150" y="3507657"/>
          <a:ext cx="6615115" cy="701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8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Punto de atención - Presencial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Lotería de Bogotá: </a:t>
          </a:r>
          <a:r>
            <a:rPr lang="es-CO" sz="1800" b="0" i="0" kern="1200" dirty="0"/>
            <a:t>Carrera 32A # 26 – 14</a:t>
          </a:r>
          <a:endParaRPr lang="es-ES" sz="1800" kern="1200" dirty="0"/>
        </a:p>
      </dsp:txBody>
      <dsp:txXfrm>
        <a:off x="515150" y="3507657"/>
        <a:ext cx="6615115" cy="701458"/>
      </dsp:txXfrm>
    </dsp:sp>
    <dsp:sp modelId="{E2173BFF-302C-4B93-9081-E3F91310E307}">
      <dsp:nvSpPr>
        <dsp:cNvPr id="0" name=""/>
        <dsp:cNvSpPr/>
      </dsp:nvSpPr>
      <dsp:spPr>
        <a:xfrm>
          <a:off x="76738" y="3419975"/>
          <a:ext cx="876823" cy="8768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0.15107</cdr:x>
      <cdr:y>0.04939</cdr:y>
    </cdr:from>
    <cdr:to>
      <cdr:x>0.20818</cdr:x>
      <cdr:y>0.10472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93513" y="178168"/>
          <a:ext cx="451203" cy="199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CO" sz="1100" b="1" dirty="0"/>
            <a:t>89%</a:t>
          </a:r>
        </a:p>
      </cdr:txBody>
    </cdr:sp>
  </cdr:relSizeAnchor>
  <cdr:relSizeAnchor xmlns:cdr="http://schemas.openxmlformats.org/drawingml/2006/chartDrawing">
    <cdr:from>
      <cdr:x>0.24341</cdr:x>
      <cdr:y>0.5</cdr:y>
    </cdr:from>
    <cdr:to>
      <cdr:x>0.31575</cdr:x>
      <cdr:y>0.55533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923067" y="1803797"/>
          <a:ext cx="571528" cy="19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CO" sz="1100" b="1" dirty="0"/>
            <a:t>110%</a:t>
          </a:r>
        </a:p>
      </cdr:txBody>
    </cdr:sp>
  </cdr:relSizeAnchor>
  <cdr:relSizeAnchor xmlns:cdr="http://schemas.openxmlformats.org/drawingml/2006/chartDrawing">
    <cdr:from>
      <cdr:x>0.37761</cdr:x>
      <cdr:y>0.45287</cdr:y>
    </cdr:from>
    <cdr:to>
      <cdr:x>0.43726</cdr:x>
      <cdr:y>0.5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983318" y="1633771"/>
          <a:ext cx="471270" cy="17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CO" sz="1100" b="1" dirty="0"/>
            <a:t>79%</a:t>
          </a:r>
        </a:p>
      </cdr:txBody>
    </cdr:sp>
  </cdr:relSizeAnchor>
  <cdr:relSizeAnchor xmlns:cdr="http://schemas.openxmlformats.org/drawingml/2006/chartDrawing">
    <cdr:from>
      <cdr:x>0.5</cdr:x>
      <cdr:y>0.51786</cdr:y>
    </cdr:from>
    <cdr:to>
      <cdr:x>0.56853</cdr:x>
      <cdr:y>0.56499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950293" y="1868211"/>
          <a:ext cx="541427" cy="17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CO" sz="1100" b="1" dirty="0"/>
            <a:t>91%</a:t>
          </a:r>
        </a:p>
      </cdr:txBody>
    </cdr:sp>
  </cdr:relSizeAnchor>
  <cdr:relSizeAnchor xmlns:cdr="http://schemas.openxmlformats.org/drawingml/2006/chartDrawing">
    <cdr:from>
      <cdr:x>0.62014</cdr:x>
      <cdr:y>0.41924</cdr:y>
    </cdr:from>
    <cdr:to>
      <cdr:x>0.68866</cdr:x>
      <cdr:y>0.46637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4899448" y="1512456"/>
          <a:ext cx="541349" cy="17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CO" sz="1100" b="1" dirty="0"/>
            <a:t>101%</a:t>
          </a:r>
        </a:p>
      </cdr:txBody>
    </cdr:sp>
  </cdr:relSizeAnchor>
  <cdr:relSizeAnchor xmlns:cdr="http://schemas.openxmlformats.org/drawingml/2006/chartDrawing">
    <cdr:from>
      <cdr:x>0.76231</cdr:x>
      <cdr:y>0.51705</cdr:y>
    </cdr:from>
    <cdr:to>
      <cdr:x>0.83084</cdr:x>
      <cdr:y>0.56419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6022675" y="1865308"/>
          <a:ext cx="541427" cy="17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100" b="1" dirty="0"/>
            <a:t>109%</a:t>
          </a:r>
        </a:p>
      </cdr:txBody>
    </cdr:sp>
  </cdr:relSizeAnchor>
  <cdr:relSizeAnchor xmlns:cdr="http://schemas.openxmlformats.org/drawingml/2006/chartDrawing">
    <cdr:from>
      <cdr:x>0.88739</cdr:x>
      <cdr:y>0.52196</cdr:y>
    </cdr:from>
    <cdr:to>
      <cdr:x>0.95592</cdr:x>
      <cdr:y>0.56909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7010932" y="1883005"/>
          <a:ext cx="541427" cy="17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100" b="1" dirty="0"/>
            <a:t>118%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0.60531</cdr:x>
      <cdr:y>0.05144</cdr:y>
    </cdr:from>
    <cdr:to>
      <cdr:x>0.74906</cdr:x>
      <cdr:y>0.13825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38273" y="151178"/>
          <a:ext cx="531545" cy="255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CO" sz="1100" b="1" dirty="0"/>
            <a:t>82.9%</a:t>
          </a:r>
        </a:p>
      </cdr:txBody>
    </cdr:sp>
  </cdr:relSizeAnchor>
  <cdr:relSizeAnchor xmlns:cdr="http://schemas.openxmlformats.org/drawingml/2006/chartDrawing">
    <cdr:from>
      <cdr:x>0.74811</cdr:x>
      <cdr:y>0.25319</cdr:y>
    </cdr:from>
    <cdr:to>
      <cdr:x>0.93244</cdr:x>
      <cdr:y>0.32611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766296" y="744164"/>
          <a:ext cx="681580" cy="214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CO" sz="1100" b="1" dirty="0"/>
            <a:t>93.4%</a:t>
          </a:r>
        </a:p>
      </cdr:txBody>
    </cdr:sp>
  </cdr:relSizeAnchor>
  <cdr:relSizeAnchor xmlns:cdr="http://schemas.openxmlformats.org/drawingml/2006/chartDrawing">
    <cdr:from>
      <cdr:x>0.29025</cdr:x>
      <cdr:y>0.27014</cdr:y>
    </cdr:from>
    <cdr:to>
      <cdr:x>0.47416</cdr:x>
      <cdr:y>0.328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073274" y="793979"/>
          <a:ext cx="680025" cy="17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CO" sz="1100" b="1" dirty="0"/>
            <a:t>87.3%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9B0B75-81E4-484D-B5EB-68A9991C5D49}" type="datetimeFigureOut">
              <a:rPr lang="es-CO" smtClean="0">
                <a:latin typeface="Calibri" panose="020F0502020204030204" pitchFamily="34" charset="0"/>
              </a:rPr>
              <a:pPr/>
              <a:t>25/06/2019</a:t>
            </a:fld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7984DD-0F9E-4C18-851B-C419A36937A7}" type="slidenum">
              <a:rPr lang="es-CO" smtClean="0">
                <a:latin typeface="Calibri" panose="020F0502020204030204" pitchFamily="34" charset="0"/>
              </a:rPr>
              <a:pPr/>
              <a:t>‹Nº›</a:t>
            </a:fld>
            <a:endParaRPr 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8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F65DC6-DF86-1A40-B9B6-48D6E75B38DC}" type="datetimeFigureOut">
              <a:rPr lang="es-ES_tradnl" smtClean="0"/>
              <a:pPr/>
              <a:t>25/06/2019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A0217B1-9B0E-A34E-8C77-4AEF082430A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215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35" algn="l" defTabSz="914269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404" algn="l" defTabSz="914269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539" algn="l" defTabSz="914269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8888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>
                <a:solidFill>
                  <a:prstClr val="black"/>
                </a:solidFill>
              </a:rPr>
              <a:pPr/>
              <a:t>26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5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>
                <a:solidFill>
                  <a:prstClr val="black"/>
                </a:solidFill>
              </a:rPr>
              <a:pPr/>
              <a:t>27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2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>
                <a:solidFill>
                  <a:prstClr val="black"/>
                </a:solidFill>
              </a:rPr>
              <a:pPr/>
              <a:t>29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>
                <a:solidFill>
                  <a:prstClr val="black"/>
                </a:solidFill>
              </a:rPr>
              <a:pPr/>
              <a:t>30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27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>
                <a:solidFill>
                  <a:prstClr val="black"/>
                </a:solidFill>
              </a:rPr>
              <a:pPr/>
              <a:t>31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06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590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5261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795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1907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793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96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17B1-9B0E-A34E-8C77-4AEF082430AF}" type="slidenum">
              <a:rPr lang="es-ES_tradnl" smtClean="0"/>
              <a:pPr/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96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752"/>
          <a:stretch/>
        </p:blipFill>
        <p:spPr>
          <a:xfrm>
            <a:off x="-2495" y="-4880"/>
            <a:ext cx="8456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135" indent="0" algn="ctr">
              <a:buNone/>
              <a:defRPr sz="2000"/>
            </a:lvl2pPr>
            <a:lvl3pPr marL="914269" indent="0" algn="ctr">
              <a:buNone/>
              <a:defRPr sz="1800"/>
            </a:lvl3pPr>
            <a:lvl4pPr marL="1371404" indent="0" algn="ctr">
              <a:buNone/>
              <a:defRPr sz="1600"/>
            </a:lvl4pPr>
            <a:lvl5pPr marL="1828539" indent="0" algn="ctr">
              <a:buNone/>
              <a:defRPr sz="1600"/>
            </a:lvl5pPr>
            <a:lvl6pPr marL="2285674" indent="0" algn="ctr">
              <a:buNone/>
              <a:defRPr sz="1600"/>
            </a:lvl6pPr>
            <a:lvl7pPr marL="2742809" indent="0" algn="ctr">
              <a:buNone/>
              <a:defRPr sz="1600"/>
            </a:lvl7pPr>
            <a:lvl8pPr marL="3199944" indent="0" algn="ctr">
              <a:buNone/>
              <a:defRPr sz="1600"/>
            </a:lvl8pPr>
            <a:lvl9pPr marL="365707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1" y="268322"/>
            <a:ext cx="536706" cy="64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71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9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5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solidFill>
          <a:srgbClr val="232B2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743200"/>
            <a:ext cx="8123100" cy="103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5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2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1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1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7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1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135" indent="0">
              <a:buNone/>
              <a:defRPr sz="1400"/>
            </a:lvl2pPr>
            <a:lvl3pPr marL="914269" indent="0">
              <a:buNone/>
              <a:defRPr sz="1200"/>
            </a:lvl3pPr>
            <a:lvl4pPr marL="1371404" indent="0">
              <a:buNone/>
              <a:defRPr sz="1000"/>
            </a:lvl4pPr>
            <a:lvl5pPr marL="1828539" indent="0">
              <a:buNone/>
              <a:defRPr sz="1000"/>
            </a:lvl5pPr>
            <a:lvl6pPr marL="2285674" indent="0">
              <a:buNone/>
              <a:defRPr sz="1000"/>
            </a:lvl6pPr>
            <a:lvl7pPr marL="2742809" indent="0">
              <a:buNone/>
              <a:defRPr sz="1000"/>
            </a:lvl7pPr>
            <a:lvl8pPr marL="3199944" indent="0">
              <a:buNone/>
              <a:defRPr sz="1000"/>
            </a:lvl8pPr>
            <a:lvl9pPr marL="3657078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135" indent="0">
              <a:buNone/>
              <a:defRPr sz="1400"/>
            </a:lvl2pPr>
            <a:lvl3pPr marL="914269" indent="0">
              <a:buNone/>
              <a:defRPr sz="1200"/>
            </a:lvl3pPr>
            <a:lvl4pPr marL="1371404" indent="0">
              <a:buNone/>
              <a:defRPr sz="1000"/>
            </a:lvl4pPr>
            <a:lvl5pPr marL="1828539" indent="0">
              <a:buNone/>
              <a:defRPr sz="1000"/>
            </a:lvl5pPr>
            <a:lvl6pPr marL="2285674" indent="0">
              <a:buNone/>
              <a:defRPr sz="1000"/>
            </a:lvl6pPr>
            <a:lvl7pPr marL="2742809" indent="0">
              <a:buNone/>
              <a:defRPr sz="1000"/>
            </a:lvl7pPr>
            <a:lvl8pPr marL="3199944" indent="0">
              <a:buNone/>
              <a:defRPr sz="1000"/>
            </a:lvl8pPr>
            <a:lvl9pPr marL="3657078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A8452C7-4BD2-3A4F-B149-C0E218FD018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5CC6769-84D5-B04B-9FBB-8071F8A6391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2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567" indent="-228567" algn="l" defTabSz="9142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702" indent="-228567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837" indent="-228567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99971" indent="-228567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106" indent="-228567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241" indent="-228567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teriadebogota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4546" y="1263094"/>
            <a:ext cx="7370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effectLst/>
              </a:rPr>
              <a:t>RENDICIÓN DE CUENTAS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117190" y="485313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effectLst/>
              </a:rPr>
              <a:t>2018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702802" y="2909892"/>
            <a:ext cx="6140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effectLst/>
              </a:rPr>
              <a:t>LOTERÍA DE BOGOTA</a:t>
            </a:r>
          </a:p>
        </p:txBody>
      </p:sp>
    </p:spTree>
    <p:extLst>
      <p:ext uri="{BB962C8B-B14F-4D97-AF65-F5344CB8AC3E}">
        <p14:creationId xmlns:p14="http://schemas.microsoft.com/office/powerpoint/2010/main" val="141267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Misional</a:t>
            </a:r>
          </a:p>
        </p:txBody>
      </p:sp>
      <p:pic>
        <p:nvPicPr>
          <p:cNvPr id="5" name="Picture 4" descr="Resultado de imagen para estructura organizacional loteria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6322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explotacion de juegos de suerte y az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23" y="2127696"/>
            <a:ext cx="4972082" cy="39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4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Misional</a:t>
            </a:r>
          </a:p>
        </p:txBody>
      </p:sp>
      <p:pic>
        <p:nvPicPr>
          <p:cNvPr id="5" name="Picture 4" descr="Resultado de imagen para estructura organizacional loteria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6322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explotacion de juegos de suerte y az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2" y="4319451"/>
            <a:ext cx="2659234" cy="21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7638394"/>
              </p:ext>
            </p:extLst>
          </p:nvPr>
        </p:nvGraphicFramePr>
        <p:xfrm>
          <a:off x="2837049" y="17338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940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7"/>
          <p:cNvSpPr txBox="1"/>
          <p:nvPr/>
        </p:nvSpPr>
        <p:spPr>
          <a:xfrm>
            <a:off x="1507581" y="177982"/>
            <a:ext cx="7174523" cy="75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Transferencias</a:t>
            </a:r>
          </a:p>
        </p:txBody>
      </p:sp>
      <p:pic>
        <p:nvPicPr>
          <p:cNvPr id="9218" name="Picture 2" descr="Resultado de imagen para au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38" y="1447765"/>
            <a:ext cx="6518275" cy="34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din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81" y="1377437"/>
            <a:ext cx="3161665" cy="1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273964" y="692728"/>
            <a:ext cx="3539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Las transferencias a la salud se incrementaron 4%. Más de 2,800 millones de pesos.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E41D85-A578-414F-8C09-CE105DA88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893384"/>
              </p:ext>
            </p:extLst>
          </p:nvPr>
        </p:nvGraphicFramePr>
        <p:xfrm>
          <a:off x="1767838" y="5480563"/>
          <a:ext cx="5664808" cy="545966"/>
        </p:xfrm>
        <a:graphic>
          <a:graphicData uri="http://schemas.openxmlformats.org/drawingml/2006/table">
            <a:tbl>
              <a:tblPr/>
              <a:tblGrid>
                <a:gridCol w="2111222">
                  <a:extLst>
                    <a:ext uri="{9D8B030D-6E8A-4147-A177-3AD203B41FA5}">
                      <a16:colId xmlns:a16="http://schemas.microsoft.com/office/drawing/2014/main" val="3705807028"/>
                    </a:ext>
                  </a:extLst>
                </a:gridCol>
                <a:gridCol w="2115771">
                  <a:extLst>
                    <a:ext uri="{9D8B030D-6E8A-4147-A177-3AD203B41FA5}">
                      <a16:colId xmlns:a16="http://schemas.microsoft.com/office/drawing/2014/main" val="3757806900"/>
                    </a:ext>
                  </a:extLst>
                </a:gridCol>
                <a:gridCol w="1437815">
                  <a:extLst>
                    <a:ext uri="{9D8B030D-6E8A-4147-A177-3AD203B41FA5}">
                      <a16:colId xmlns:a16="http://schemas.microsoft.com/office/drawing/2014/main" val="3224126400"/>
                    </a:ext>
                  </a:extLst>
                </a:gridCol>
              </a:tblGrid>
              <a:tr h="3078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Variación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238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$ 76.154.856.170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$ 78.973.879.892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96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96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393372" y="317250"/>
            <a:ext cx="7033775" cy="533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tx2"/>
                </a:solidFill>
              </a:rPr>
              <a:t>Lotería – ventas Lotería de Bogotá</a:t>
            </a:r>
          </a:p>
        </p:txBody>
      </p:sp>
      <p:pic>
        <p:nvPicPr>
          <p:cNvPr id="10242" name="Picture 2" descr="Resultado de imagen para aumento de ve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86" y="967603"/>
            <a:ext cx="6624746" cy="40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875311" y="880569"/>
            <a:ext cx="373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Incremento del 2,3% en relación con el año 2017.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56C8D52-AE28-4C99-AC91-34B3C57B7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05467"/>
              </p:ext>
            </p:extLst>
          </p:nvPr>
        </p:nvGraphicFramePr>
        <p:xfrm>
          <a:off x="1630990" y="5501181"/>
          <a:ext cx="6558537" cy="476250"/>
        </p:xfrm>
        <a:graphic>
          <a:graphicData uri="http://schemas.openxmlformats.org/drawingml/2006/table">
            <a:tbl>
              <a:tblPr/>
              <a:tblGrid>
                <a:gridCol w="2226771">
                  <a:extLst>
                    <a:ext uri="{9D8B030D-6E8A-4147-A177-3AD203B41FA5}">
                      <a16:colId xmlns:a16="http://schemas.microsoft.com/office/drawing/2014/main" val="3318376061"/>
                    </a:ext>
                  </a:extLst>
                </a:gridCol>
                <a:gridCol w="1614409">
                  <a:extLst>
                    <a:ext uri="{9D8B030D-6E8A-4147-A177-3AD203B41FA5}">
                      <a16:colId xmlns:a16="http://schemas.microsoft.com/office/drawing/2014/main" val="218559121"/>
                    </a:ext>
                  </a:extLst>
                </a:gridCol>
                <a:gridCol w="1617889">
                  <a:extLst>
                    <a:ext uri="{9D8B030D-6E8A-4147-A177-3AD203B41FA5}">
                      <a16:colId xmlns:a16="http://schemas.microsoft.com/office/drawing/2014/main" val="3540035587"/>
                    </a:ext>
                  </a:extLst>
                </a:gridCol>
                <a:gridCol w="1099468">
                  <a:extLst>
                    <a:ext uri="{9D8B030D-6E8A-4147-A177-3AD203B41FA5}">
                      <a16:colId xmlns:a16="http://schemas.microsoft.com/office/drawing/2014/main" val="298895969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Variación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2004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$ 59.557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$ 60.908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54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8833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393372" y="238277"/>
            <a:ext cx="7033775" cy="533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4000" b="1" dirty="0">
                <a:solidFill>
                  <a:schemeClr val="tx2"/>
                </a:solidFill>
              </a:rPr>
              <a:t>Lotería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159229" y="509676"/>
            <a:ext cx="3961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prstClr val="black"/>
                </a:solidFill>
              </a:rPr>
              <a:t>REDUCCIÓN DE LA RESERVA </a:t>
            </a:r>
          </a:p>
          <a:p>
            <a:pPr lvl="0"/>
            <a:r>
              <a:rPr lang="es-CO" sz="2400" b="1" dirty="0">
                <a:solidFill>
                  <a:prstClr val="black"/>
                </a:solidFill>
              </a:rPr>
              <a:t>EN $4,394 Millones </a:t>
            </a:r>
          </a:p>
        </p:txBody>
      </p:sp>
      <p:pic>
        <p:nvPicPr>
          <p:cNvPr id="10242" name="Picture 2" descr="Resultado de imagen para grafico de reducciÃ³n">
            <a:extLst>
              <a:ext uri="{FF2B5EF4-FFF2-40B4-BE49-F238E27FC236}">
                <a16:creationId xmlns:a16="http://schemas.microsoft.com/office/drawing/2014/main" id="{6549C99E-D978-4D85-96A6-E2D6C684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1" y="1570127"/>
            <a:ext cx="4965756" cy="35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57A49F-D538-4732-A00D-F4D4CBE39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27491"/>
              </p:ext>
            </p:extLst>
          </p:nvPr>
        </p:nvGraphicFramePr>
        <p:xfrm>
          <a:off x="1706985" y="5986374"/>
          <a:ext cx="5981700" cy="723900"/>
        </p:xfrm>
        <a:graphic>
          <a:graphicData uri="http://schemas.openxmlformats.org/drawingml/2006/table">
            <a:tbl>
              <a:tblPr/>
              <a:tblGrid>
                <a:gridCol w="2030922">
                  <a:extLst>
                    <a:ext uri="{9D8B030D-6E8A-4147-A177-3AD203B41FA5}">
                      <a16:colId xmlns:a16="http://schemas.microsoft.com/office/drawing/2014/main" val="3751220641"/>
                    </a:ext>
                  </a:extLst>
                </a:gridCol>
                <a:gridCol w="1472418">
                  <a:extLst>
                    <a:ext uri="{9D8B030D-6E8A-4147-A177-3AD203B41FA5}">
                      <a16:colId xmlns:a16="http://schemas.microsoft.com/office/drawing/2014/main" val="3128966159"/>
                    </a:ext>
                  </a:extLst>
                </a:gridCol>
                <a:gridCol w="1475592">
                  <a:extLst>
                    <a:ext uri="{9D8B030D-6E8A-4147-A177-3AD203B41FA5}">
                      <a16:colId xmlns:a16="http://schemas.microsoft.com/office/drawing/2014/main" val="206980921"/>
                    </a:ext>
                  </a:extLst>
                </a:gridCol>
                <a:gridCol w="1002768">
                  <a:extLst>
                    <a:ext uri="{9D8B030D-6E8A-4147-A177-3AD203B41FA5}">
                      <a16:colId xmlns:a16="http://schemas.microsoft.com/office/drawing/2014/main" val="189132465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5521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 PAGO DE PREMIOS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$ 20.242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$ 15.848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17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409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29196" y="130629"/>
            <a:ext cx="7033775" cy="97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Lotería</a:t>
            </a:r>
          </a:p>
          <a:p>
            <a:pPr algn="l"/>
            <a:r>
              <a:rPr lang="es-ES_tradnl" sz="3200" b="1" dirty="0">
                <a:solidFill>
                  <a:schemeClr val="accent1">
                    <a:lumMod val="50000"/>
                  </a:schemeClr>
                </a:solidFill>
              </a:rPr>
              <a:t>Estrategia Digital</a:t>
            </a:r>
            <a:endParaRPr lang="es-CO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Resultado de imagen para redes soc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1" y="1295570"/>
            <a:ext cx="3149146" cy="23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pagina 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02" y="4675065"/>
            <a:ext cx="3721184" cy="18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69134" y="1600390"/>
            <a:ext cx="37923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prstClr val="black"/>
                </a:solidFill>
              </a:rPr>
              <a:t>REDES SOCIALES</a:t>
            </a:r>
          </a:p>
          <a:p>
            <a:pPr lvl="0"/>
            <a:r>
              <a:rPr lang="es-CO" sz="2000" dirty="0">
                <a:solidFill>
                  <a:prstClr val="black"/>
                </a:solidFill>
              </a:rPr>
              <a:t>Facebook 71% (15,836 – 27,090)</a:t>
            </a:r>
          </a:p>
          <a:p>
            <a:pPr lvl="0"/>
            <a:r>
              <a:rPr lang="es-CO" sz="2000" dirty="0">
                <a:solidFill>
                  <a:prstClr val="black"/>
                </a:solidFill>
              </a:rPr>
              <a:t>Twitter 10% (4,560 – 5,021)</a:t>
            </a:r>
          </a:p>
          <a:p>
            <a:pPr lvl="0"/>
            <a:r>
              <a:rPr lang="es-CO" sz="2000" dirty="0" err="1">
                <a:solidFill>
                  <a:prstClr val="black"/>
                </a:solidFill>
              </a:rPr>
              <a:t>Youtube</a:t>
            </a:r>
            <a:r>
              <a:rPr lang="es-CO" sz="2000" dirty="0">
                <a:solidFill>
                  <a:prstClr val="black"/>
                </a:solidFill>
              </a:rPr>
              <a:t> 135% (1,970 – 4,631)</a:t>
            </a:r>
          </a:p>
          <a:p>
            <a:pPr lvl="0"/>
            <a:r>
              <a:rPr lang="es-CO" sz="2000" dirty="0">
                <a:solidFill>
                  <a:prstClr val="black"/>
                </a:solidFill>
              </a:rPr>
              <a:t>Instagram 357% (914 – 4,179)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153690" y="5006833"/>
            <a:ext cx="3792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prstClr val="black"/>
                </a:solidFill>
              </a:rPr>
              <a:t>TRÁFICO PAGINA WEB</a:t>
            </a:r>
          </a:p>
          <a:p>
            <a:pPr lvl="0"/>
            <a:r>
              <a:rPr lang="es-CO" sz="2400" dirty="0">
                <a:solidFill>
                  <a:prstClr val="black"/>
                </a:solidFill>
              </a:rPr>
              <a:t>276% (282,270 – 779,204)</a:t>
            </a:r>
          </a:p>
        </p:txBody>
      </p:sp>
    </p:spTree>
    <p:extLst>
      <p:ext uri="{BB962C8B-B14F-4D97-AF65-F5344CB8AC3E}">
        <p14:creationId xmlns:p14="http://schemas.microsoft.com/office/powerpoint/2010/main" val="41848255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ventas on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86" y="1783514"/>
            <a:ext cx="3248685" cy="17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29196" y="130629"/>
            <a:ext cx="7033775" cy="97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Lotería</a:t>
            </a:r>
          </a:p>
          <a:p>
            <a:pPr algn="l"/>
            <a:r>
              <a:rPr lang="es-ES_tradnl" sz="3200" b="1" dirty="0">
                <a:solidFill>
                  <a:schemeClr val="accent1">
                    <a:lumMod val="50000"/>
                  </a:schemeClr>
                </a:solidFill>
              </a:rPr>
              <a:t>Estrategia Digital</a:t>
            </a:r>
            <a:endParaRPr lang="es-CO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196" y="3863986"/>
            <a:ext cx="3313667" cy="233117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29196" y="2021871"/>
            <a:ext cx="378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>
                <a:solidFill>
                  <a:prstClr val="black"/>
                </a:solidFill>
              </a:rPr>
              <a:t>VENTAS ON LINE</a:t>
            </a:r>
          </a:p>
          <a:p>
            <a:pPr lvl="0"/>
            <a:r>
              <a:rPr lang="es-CO" dirty="0">
                <a:solidFill>
                  <a:prstClr val="black"/>
                </a:solidFill>
              </a:rPr>
              <a:t>Ventas Pagina Web aumento 79%</a:t>
            </a:r>
          </a:p>
          <a:p>
            <a:pPr lvl="0"/>
            <a:r>
              <a:rPr lang="es-CO" dirty="0">
                <a:solidFill>
                  <a:prstClr val="black"/>
                </a:solidFill>
              </a:rPr>
              <a:t>Paso de 18.317 a 32,729 fracciones</a:t>
            </a:r>
          </a:p>
        </p:txBody>
      </p:sp>
    </p:spTree>
    <p:extLst>
      <p:ext uri="{BB962C8B-B14F-4D97-AF65-F5344CB8AC3E}">
        <p14:creationId xmlns:p14="http://schemas.microsoft.com/office/powerpoint/2010/main" val="26198207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29196" y="130629"/>
            <a:ext cx="7033775" cy="97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Lotería</a:t>
            </a:r>
          </a:p>
          <a:p>
            <a:pPr algn="l"/>
            <a:r>
              <a:rPr lang="es-ES_tradnl" sz="3200" b="1" dirty="0">
                <a:solidFill>
                  <a:schemeClr val="accent1">
                    <a:lumMod val="50000"/>
                  </a:schemeClr>
                </a:solidFill>
              </a:rPr>
              <a:t>Sorteos Especiales</a:t>
            </a:r>
            <a:endParaRPr lang="es-CO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78430308"/>
              </p:ext>
            </p:extLst>
          </p:nvPr>
        </p:nvGraphicFramePr>
        <p:xfrm>
          <a:off x="939868" y="1233852"/>
          <a:ext cx="80124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9140515-4359-49AB-9EDC-8DF47A28F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14666"/>
              </p:ext>
            </p:extLst>
          </p:nvPr>
        </p:nvGraphicFramePr>
        <p:xfrm>
          <a:off x="1006679" y="2155971"/>
          <a:ext cx="7642370" cy="395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2370">
                  <a:extLst>
                    <a:ext uri="{9D8B030D-6E8A-4147-A177-3AD203B41FA5}">
                      <a16:colId xmlns:a16="http://schemas.microsoft.com/office/drawing/2014/main" val="229248552"/>
                    </a:ext>
                  </a:extLst>
                </a:gridCol>
              </a:tblGrid>
              <a:tr h="19836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15 de febrero - ventas por $1.518 millones.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1673698"/>
                  </a:ext>
                </a:extLst>
              </a:tr>
              <a:tr h="19836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15 de marzo, ventas  $1.389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58814"/>
                  </a:ext>
                </a:extLst>
              </a:tr>
              <a:tr h="19836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31 de mayo, ventas $1.428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6822340"/>
                  </a:ext>
                </a:extLst>
              </a:tr>
              <a:tr h="565330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21 de junio donde las ventas ascendieron a $1.294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6210593"/>
                  </a:ext>
                </a:extLst>
              </a:tr>
              <a:tr h="19836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26 de julio  ventas $1.410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3466810"/>
                  </a:ext>
                </a:extLst>
              </a:tr>
              <a:tr h="19836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de agosto  ventas  $1.392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5315242"/>
                  </a:ext>
                </a:extLst>
              </a:tr>
              <a:tr h="565330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20 de septiembre donde las ventas ascendieron a $1.328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8590521"/>
                  </a:ext>
                </a:extLst>
              </a:tr>
              <a:tr h="19836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18 de octubre ventas$1.467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166777"/>
                  </a:ext>
                </a:extLst>
              </a:tr>
              <a:tr h="19836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29 de noviembre  ventas  $1.337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0912289"/>
                  </a:ext>
                </a:extLst>
              </a:tr>
              <a:tr h="19836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ES" sz="1800" u="none" strike="noStrike" dirty="0">
                          <a:effectLst/>
                        </a:rPr>
                        <a:t>20 de diciembre ventas  $1.525 millones de pesos.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7654051"/>
                  </a:ext>
                </a:extLst>
              </a:tr>
              <a:tr h="390772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s-ES_tradnl" sz="1800" u="none" strike="noStrike" dirty="0">
                          <a:effectLst/>
                        </a:rPr>
                        <a:t>27 de diciembre se llevó  a cabo el sorteo </a:t>
                      </a:r>
                      <a:r>
                        <a:rPr lang="es-ES_tradnl" sz="1800" u="none" strike="noStrike" dirty="0" err="1">
                          <a:effectLst/>
                        </a:rPr>
                        <a:t>unifraccional</a:t>
                      </a:r>
                      <a:r>
                        <a:rPr lang="es-ES_tradnl" sz="1800" u="none" strike="noStrike" dirty="0">
                          <a:effectLst/>
                        </a:rPr>
                        <a:t> redistribuido, donde se ofreció un premio mayor de diez mil millones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756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6198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33698" y="304801"/>
            <a:ext cx="7033775" cy="888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Promocionales y Rifas</a:t>
            </a:r>
          </a:p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34" y="1964876"/>
            <a:ext cx="5317733" cy="25850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75311" y="1060001"/>
            <a:ext cx="445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Transferencias por más de $861 millones de pesos.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338F92F-F15A-42B7-A7DA-E8C400F66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91433"/>
              </p:ext>
            </p:extLst>
          </p:nvPr>
        </p:nvGraphicFramePr>
        <p:xfrm>
          <a:off x="1375794" y="4893124"/>
          <a:ext cx="6686025" cy="90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294">
                  <a:extLst>
                    <a:ext uri="{9D8B030D-6E8A-4147-A177-3AD203B41FA5}">
                      <a16:colId xmlns:a16="http://schemas.microsoft.com/office/drawing/2014/main" val="3758607483"/>
                    </a:ext>
                  </a:extLst>
                </a:gridCol>
                <a:gridCol w="2481294">
                  <a:extLst>
                    <a:ext uri="{9D8B030D-6E8A-4147-A177-3AD203B41FA5}">
                      <a16:colId xmlns:a16="http://schemas.microsoft.com/office/drawing/2014/main" val="3038947388"/>
                    </a:ext>
                  </a:extLst>
                </a:gridCol>
                <a:gridCol w="1723437">
                  <a:extLst>
                    <a:ext uri="{9D8B030D-6E8A-4147-A177-3AD203B41FA5}">
                      <a16:colId xmlns:a16="http://schemas.microsoft.com/office/drawing/2014/main" val="395339660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PRODUCTO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CONCEPTO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VALOR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8045439"/>
                  </a:ext>
                </a:extLst>
              </a:tr>
              <a:tr h="1809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PROMOCIONALES Y RIFAS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DERECHOS DE EXPLOTACIÓN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 $          845.468.332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13999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GASTOS DE ADMINISTRACIÓN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 $            14.144.133 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597098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UTILIZACIÓN DE RESULTADOS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 $              2.233.570 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3085406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TOTAL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$          861.846.035 </a:t>
                      </a:r>
                      <a:endParaRPr lang="es-CO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285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7758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33698" y="121919"/>
            <a:ext cx="7033775" cy="1515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Apuestas Permanentes</a:t>
            </a:r>
          </a:p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Contrato Concesión 68 de 2016 (28 Nov.)</a:t>
            </a:r>
          </a:p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Grupo Empresarial en Línea S.A.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23093" y="1846385"/>
            <a:ext cx="476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Aumento Transferencias por Chance 5% - Más de $3,200 millones de pesos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617" y="2554271"/>
            <a:ext cx="2828493" cy="1903645"/>
          </a:xfrm>
          <a:prstGeom prst="rect">
            <a:avLst/>
          </a:prstGeom>
        </p:spPr>
      </p:pic>
      <p:pic>
        <p:nvPicPr>
          <p:cNvPr id="9" name="Picture 2" descr="Resultado de imagen para PAGA TODO">
            <a:extLst>
              <a:ext uri="{FF2B5EF4-FFF2-40B4-BE49-F238E27FC236}">
                <a16:creationId xmlns:a16="http://schemas.microsoft.com/office/drawing/2014/main" id="{A508B89F-92C9-4832-8256-1A0CF4452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06"/>
          <a:stretch/>
        </p:blipFill>
        <p:spPr bwMode="auto">
          <a:xfrm>
            <a:off x="7222309" y="2793534"/>
            <a:ext cx="1677235" cy="17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CD21410-AB96-498E-8849-CB3BCD7FE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71400"/>
              </p:ext>
            </p:extLst>
          </p:nvPr>
        </p:nvGraphicFramePr>
        <p:xfrm>
          <a:off x="1767082" y="5303761"/>
          <a:ext cx="6184900" cy="790575"/>
        </p:xfrm>
        <a:graphic>
          <a:graphicData uri="http://schemas.openxmlformats.org/drawingml/2006/table">
            <a:tbl>
              <a:tblPr/>
              <a:tblGrid>
                <a:gridCol w="2236079">
                  <a:extLst>
                    <a:ext uri="{9D8B030D-6E8A-4147-A177-3AD203B41FA5}">
                      <a16:colId xmlns:a16="http://schemas.microsoft.com/office/drawing/2014/main" val="1821668140"/>
                    </a:ext>
                  </a:extLst>
                </a:gridCol>
                <a:gridCol w="1471689">
                  <a:extLst>
                    <a:ext uri="{9D8B030D-6E8A-4147-A177-3AD203B41FA5}">
                      <a16:colId xmlns:a16="http://schemas.microsoft.com/office/drawing/2014/main" val="4159015406"/>
                    </a:ext>
                  </a:extLst>
                </a:gridCol>
                <a:gridCol w="1474861">
                  <a:extLst>
                    <a:ext uri="{9D8B030D-6E8A-4147-A177-3AD203B41FA5}">
                      <a16:colId xmlns:a16="http://schemas.microsoft.com/office/drawing/2014/main" val="747493430"/>
                    </a:ext>
                  </a:extLst>
                </a:gridCol>
                <a:gridCol w="1002271">
                  <a:extLst>
                    <a:ext uri="{9D8B030D-6E8A-4147-A177-3AD203B41FA5}">
                      <a16:colId xmlns:a16="http://schemas.microsoft.com/office/drawing/2014/main" val="89788144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VARIACIÓN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44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DERECHOS DE EXPLOTACIÓN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$ 54.705.073.724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$ 56.942.511.245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5760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CADUCOS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$ 5.171.254.275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$ 6.149.900.416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66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$ 59.876.327.999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$ 63.092.411.661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4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286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94413" y="77738"/>
            <a:ext cx="7886700" cy="897617"/>
          </a:xfrm>
          <a:prstGeom prst="rect">
            <a:avLst/>
          </a:prstGeom>
        </p:spPr>
        <p:txBody>
          <a:bodyPr vert="horz" lIns="91427" tIns="45713" rIns="91427" bIns="45713" rtlCol="0" anchor="b">
            <a:normAutofit/>
          </a:bodyPr>
          <a:lstStyle>
            <a:lvl1pPr algn="ctr" defTabSz="9142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CO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Temario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8400152"/>
              </p:ext>
            </p:extLst>
          </p:nvPr>
        </p:nvGraphicFramePr>
        <p:xfrm>
          <a:off x="896982" y="975355"/>
          <a:ext cx="7811589" cy="571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659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Financiera</a:t>
            </a:r>
          </a:p>
        </p:txBody>
      </p:sp>
      <p:pic>
        <p:nvPicPr>
          <p:cNvPr id="4" name="Picture 4" descr="Resultado de imagen para estructura organizacional loteria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6322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gestion financi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54" y="2265528"/>
            <a:ext cx="5935761" cy="395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73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99938" y="327903"/>
            <a:ext cx="6732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EJECUCIÓN PRESUPUESTAL DE RENTAS E INGRESOS </a:t>
            </a:r>
          </a:p>
          <a:p>
            <a:pPr lvl="0"/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DICIEMBRE DE 2018 (92%)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82" y="969484"/>
            <a:ext cx="446084" cy="49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444067" y="1335953"/>
            <a:ext cx="194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Cifras expresadas en millones de pesos</a:t>
            </a: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28410"/>
              </p:ext>
            </p:extLst>
          </p:nvPr>
        </p:nvGraphicFramePr>
        <p:xfrm>
          <a:off x="931177" y="1625203"/>
          <a:ext cx="7900587" cy="360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36903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24507" y="323153"/>
            <a:ext cx="6732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EJECUCIÓN DE GASTOS E INVERSIONES </a:t>
            </a:r>
          </a:p>
          <a:p>
            <a:pPr lvl="0"/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DICIEMBRE DE 2018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82" y="969484"/>
            <a:ext cx="446084" cy="49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07214"/>
              </p:ext>
            </p:extLst>
          </p:nvPr>
        </p:nvGraphicFramePr>
        <p:xfrm>
          <a:off x="822121" y="1997281"/>
          <a:ext cx="3827070" cy="3396843"/>
        </p:xfrm>
        <a:graphic>
          <a:graphicData uri="http://schemas.openxmlformats.org/drawingml/2006/table">
            <a:tbl>
              <a:tblPr/>
              <a:tblGrid>
                <a:gridCol w="169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9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latin typeface="Arial"/>
                        </a:rPr>
                        <a:t>Nombre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latin typeface="Arial"/>
                        </a:rPr>
                        <a:t>Presupuesto definitivo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latin typeface="Arial"/>
                        </a:rPr>
                        <a:t>Compromisos Acumulado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Gastos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80.677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68.314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84,7%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Gastos De Funcionamiento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8.948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7.813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87,3%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Servicios Personales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6.039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5.617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93,0%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40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Gastos Generales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1.771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1.119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63,2%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Transferencias Corrientes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819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94,1%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Cuentas Por Pagar Funcionamiento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95,6%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Gastos De Operación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61.887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51.305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82,9%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Gastos De Comercialización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4.771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4.122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86,4%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Gastos De Producción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53.664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latin typeface="Arial"/>
                        </a:rPr>
                        <a:t>43.731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81,5%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Cuentas Por Pagar Operación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3.452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3.451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100,0%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Inversión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9.842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9.197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93,4%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Directa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701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94,4%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Transferencias Para Inversión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8.763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8.160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93,1%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3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Cuentas Por Pagar Inversión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99,3%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2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latin typeface="Arial"/>
                        </a:rPr>
                        <a:t>Disponibilidad Final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14.672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latin typeface="Arial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latin typeface="Arial"/>
                        </a:rPr>
                        <a:t>Total Gastos + Disponibilidad Final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latin typeface="Arial"/>
                        </a:rPr>
                        <a:t>95.349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latin typeface="Arial"/>
                        </a:rPr>
                        <a:t>68.314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latin typeface="Arial"/>
                        </a:rPr>
                        <a:t>71,6%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667699" y="1627950"/>
            <a:ext cx="2097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Cifras expresadas en millones de pesos</a:t>
            </a:r>
          </a:p>
        </p:txBody>
      </p:sp>
      <p:graphicFrame>
        <p:nvGraphicFramePr>
          <p:cNvPr id="11" name="2 Gráfico"/>
          <p:cNvGraphicFramePr/>
          <p:nvPr>
            <p:extLst>
              <p:ext uri="{D42A27DB-BD31-4B8C-83A1-F6EECF244321}">
                <p14:modId xmlns:p14="http://schemas.microsoft.com/office/powerpoint/2010/main" val="4133710767"/>
              </p:ext>
            </p:extLst>
          </p:nvPr>
        </p:nvGraphicFramePr>
        <p:xfrm>
          <a:off x="4890782" y="1997282"/>
          <a:ext cx="3940985" cy="327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641403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7"/>
          <p:cNvSpPr txBox="1"/>
          <p:nvPr/>
        </p:nvSpPr>
        <p:spPr>
          <a:xfrm>
            <a:off x="1347653" y="273640"/>
            <a:ext cx="6820987" cy="6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CO" sz="2100" b="1" dirty="0">
                <a:solidFill>
                  <a:schemeClr val="accent1">
                    <a:lumMod val="75000"/>
                  </a:schemeClr>
                </a:solidFill>
              </a:rPr>
              <a:t>EJECUCIÓN PRESUPUESTAL - 2017</a:t>
            </a:r>
          </a:p>
          <a:p>
            <a:pPr algn="l"/>
            <a:r>
              <a:rPr lang="es-CO" sz="2100" b="1" dirty="0">
                <a:solidFill>
                  <a:schemeClr val="accent1">
                    <a:lumMod val="75000"/>
                  </a:schemeClr>
                </a:solidFill>
              </a:rPr>
              <a:t>LOTERÍA DE BOGOTÁ</a:t>
            </a:r>
          </a:p>
        </p:txBody>
      </p:sp>
      <p:sp>
        <p:nvSpPr>
          <p:cNvPr id="4" name="4 CuadroTexto"/>
          <p:cNvSpPr txBox="1"/>
          <p:nvPr/>
        </p:nvSpPr>
        <p:spPr>
          <a:xfrm>
            <a:off x="807721" y="2108557"/>
            <a:ext cx="3128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700" b="1" dirty="0"/>
              <a:t>INVERSIÓN</a:t>
            </a:r>
          </a:p>
          <a:p>
            <a:r>
              <a:rPr lang="es-CO" sz="2100" dirty="0"/>
              <a:t>Fortalecimiento </a:t>
            </a:r>
          </a:p>
          <a:p>
            <a:r>
              <a:rPr lang="es-CO" sz="2100" dirty="0"/>
              <a:t>Institucional, </a:t>
            </a:r>
          </a:p>
          <a:p>
            <a:r>
              <a:rPr lang="es-CO" sz="2100" dirty="0"/>
              <a:t>Comercial y Operativo</a:t>
            </a:r>
            <a:endParaRPr lang="es-CO" sz="2100" b="1" dirty="0"/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03656AC4-A83F-4F6C-B023-81DAF91C9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837877"/>
              </p:ext>
            </p:extLst>
          </p:nvPr>
        </p:nvGraphicFramePr>
        <p:xfrm>
          <a:off x="4127383" y="1111258"/>
          <a:ext cx="4685692" cy="333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8 Tabla">
            <a:extLst>
              <a:ext uri="{FF2B5EF4-FFF2-40B4-BE49-F238E27FC236}">
                <a16:creationId xmlns:a16="http://schemas.microsoft.com/office/drawing/2014/main" id="{08068401-B379-4F0E-822B-C1F3B5AC1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92638"/>
              </p:ext>
            </p:extLst>
          </p:nvPr>
        </p:nvGraphicFramePr>
        <p:xfrm>
          <a:off x="874833" y="4449864"/>
          <a:ext cx="4076700" cy="2248594"/>
        </p:xfrm>
        <a:graphic>
          <a:graphicData uri="http://schemas.openxmlformats.org/drawingml/2006/table">
            <a:tbl>
              <a:tblPr/>
              <a:tblGrid>
                <a:gridCol w="39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ESTRATEGIA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PROGRAMADO/ CON ÚLTIMO AJUSTE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COMPROMETIDO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%EJECUCIÓN  COMPROMETIDO / PROGRAMADO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COMERCIALES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$ 43.220.000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$ 5.220.000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OPERATIVAS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$ 658.090.000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$ 656.718.382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Tecnológica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$ 330.973.872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$ 329.612.254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6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integrado de gestión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$ 259.116.128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$ 259.106.128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99,99%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Documental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$ 68.000.000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$ 68.000.000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$ 701.310.000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$ 661.938.382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81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7"/>
          <p:cNvSpPr txBox="1"/>
          <p:nvPr/>
        </p:nvSpPr>
        <p:spPr>
          <a:xfrm>
            <a:off x="1507581" y="177982"/>
            <a:ext cx="7174523" cy="75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CO" sz="2100" b="1" dirty="0">
                <a:solidFill>
                  <a:schemeClr val="accent1">
                    <a:lumMod val="75000"/>
                  </a:schemeClr>
                </a:solidFill>
              </a:rPr>
              <a:t>Indicadores de Gestión y Eficiencia</a:t>
            </a:r>
          </a:p>
          <a:p>
            <a:pPr algn="l"/>
            <a:r>
              <a:rPr lang="es-CO" sz="2100" b="1" dirty="0">
                <a:solidFill>
                  <a:schemeClr val="accent1">
                    <a:lumMod val="75000"/>
                  </a:schemeClr>
                </a:solidFill>
              </a:rPr>
              <a:t>Vigencia 2017</a:t>
            </a:r>
          </a:p>
        </p:txBody>
      </p:sp>
      <p:pic>
        <p:nvPicPr>
          <p:cNvPr id="1331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06" y="4563438"/>
            <a:ext cx="4667794" cy="22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DE6CC2-1DAD-44DE-90C7-B804460EB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84672"/>
              </p:ext>
            </p:extLst>
          </p:nvPr>
        </p:nvGraphicFramePr>
        <p:xfrm>
          <a:off x="1296044" y="2042246"/>
          <a:ext cx="7340600" cy="1714500"/>
        </p:xfrm>
        <a:graphic>
          <a:graphicData uri="http://schemas.openxmlformats.org/drawingml/2006/table">
            <a:tbl>
              <a:tblPr firstRow="1" bandRow="1"/>
              <a:tblGrid>
                <a:gridCol w="708985">
                  <a:extLst>
                    <a:ext uri="{9D8B030D-6E8A-4147-A177-3AD203B41FA5}">
                      <a16:colId xmlns:a16="http://schemas.microsoft.com/office/drawing/2014/main" val="2307710129"/>
                    </a:ext>
                  </a:extLst>
                </a:gridCol>
                <a:gridCol w="2541865">
                  <a:extLst>
                    <a:ext uri="{9D8B030D-6E8A-4147-A177-3AD203B41FA5}">
                      <a16:colId xmlns:a16="http://schemas.microsoft.com/office/drawing/2014/main" val="351162730"/>
                    </a:ext>
                  </a:extLst>
                </a:gridCol>
                <a:gridCol w="1031846">
                  <a:extLst>
                    <a:ext uri="{9D8B030D-6E8A-4147-A177-3AD203B41FA5}">
                      <a16:colId xmlns:a16="http://schemas.microsoft.com/office/drawing/2014/main" val="1946027449"/>
                    </a:ext>
                  </a:extLst>
                </a:gridCol>
                <a:gridCol w="2420515">
                  <a:extLst>
                    <a:ext uri="{9D8B030D-6E8A-4147-A177-3AD203B41FA5}">
                      <a16:colId xmlns:a16="http://schemas.microsoft.com/office/drawing/2014/main" val="4063886770"/>
                    </a:ext>
                  </a:extLst>
                </a:gridCol>
                <a:gridCol w="637389">
                  <a:extLst>
                    <a:ext uri="{9D8B030D-6E8A-4147-A177-3AD203B41FA5}">
                      <a16:colId xmlns:a16="http://schemas.microsoft.com/office/drawing/2014/main" val="3809526327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 de desempeño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832168"/>
                  </a:ext>
                </a:extLst>
              </a:tr>
              <a:tr h="247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los gastos de administración y operación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=&lt;1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_____G. Admin.YOpe.____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85535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G.Max.Adm.yOpe. (15% IB)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12488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los excedente mínimos de operación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=&gt;1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_____Utilidades Ope.____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62998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Excendentes MIN (0,5% IB)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88412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de ingresos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=&gt;1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_____Ingresos Brutos____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80772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Brutos 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7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674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y Fiscalización</a:t>
            </a:r>
          </a:p>
        </p:txBody>
      </p:sp>
      <p:pic>
        <p:nvPicPr>
          <p:cNvPr id="4" name="Picture 4" descr="Resultado de imagen para estructura organizacional loteria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6322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control y fiscalizaciÃ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41" y="2699085"/>
            <a:ext cx="5715000" cy="37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5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533698" y="524590"/>
            <a:ext cx="7033775" cy="1184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Actividades de seguimiento y control</a:t>
            </a:r>
          </a:p>
          <a:p>
            <a:pPr algn="l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</a:rPr>
              <a:t>Contrato Concesión 68 de 2016 (28 Nov.)</a:t>
            </a:r>
          </a:p>
          <a:p>
            <a:pPr algn="l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</a:rPr>
              <a:t>Grupo Empresarial en Línea S.A.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027014-A506-4EB8-8322-D86A4DEF2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79398"/>
              </p:ext>
            </p:extLst>
          </p:nvPr>
        </p:nvGraphicFramePr>
        <p:xfrm>
          <a:off x="1344184" y="2927758"/>
          <a:ext cx="6935748" cy="1700868"/>
        </p:xfrm>
        <a:graphic>
          <a:graphicData uri="http://schemas.openxmlformats.org/drawingml/2006/table">
            <a:tbl>
              <a:tblPr firstRow="1" firstCol="1" bandRow="1"/>
              <a:tblGrid>
                <a:gridCol w="2972784">
                  <a:extLst>
                    <a:ext uri="{9D8B030D-6E8A-4147-A177-3AD203B41FA5}">
                      <a16:colId xmlns:a16="http://schemas.microsoft.com/office/drawing/2014/main" val="198086091"/>
                    </a:ext>
                  </a:extLst>
                </a:gridCol>
                <a:gridCol w="1590720">
                  <a:extLst>
                    <a:ext uri="{9D8B030D-6E8A-4147-A177-3AD203B41FA5}">
                      <a16:colId xmlns:a16="http://schemas.microsoft.com/office/drawing/2014/main" val="1326253488"/>
                    </a:ext>
                  </a:extLst>
                </a:gridCol>
                <a:gridCol w="1059732">
                  <a:extLst>
                    <a:ext uri="{9D8B030D-6E8A-4147-A177-3AD203B41FA5}">
                      <a16:colId xmlns:a16="http://schemas.microsoft.com/office/drawing/2014/main" val="3765527534"/>
                    </a:ext>
                  </a:extLst>
                </a:gridCol>
                <a:gridCol w="1312512">
                  <a:extLst>
                    <a:ext uri="{9D8B030D-6E8A-4147-A177-3AD203B41FA5}">
                      <a16:colId xmlns:a16="http://schemas.microsoft.com/office/drawing/2014/main" val="2291592789"/>
                    </a:ext>
                  </a:extLst>
                </a:gridCol>
              </a:tblGrid>
              <a:tr h="2834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49734"/>
                  </a:ext>
                </a:extLst>
              </a:tr>
              <a:tr h="2834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Visita de inspección: puntos de venta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Bogotá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6238"/>
                  </a:ext>
                </a:extLst>
              </a:tr>
              <a:tr h="283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Cundinamarca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2156"/>
                  </a:ext>
                </a:extLst>
              </a:tr>
              <a:tr h="28347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Visitas de fiscalización: oficina principal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86047"/>
                  </a:ext>
                </a:extLst>
              </a:tr>
              <a:tr h="2834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Verificación de juego en línea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Informes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644380"/>
                  </a:ext>
                </a:extLst>
              </a:tr>
              <a:tr h="283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Tiquetes verificados</a:t>
                      </a:r>
                      <a:endParaRPr lang="es-CO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16.858</a:t>
                      </a:r>
                      <a:endParaRPr lang="es-CO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52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22214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533698" y="121919"/>
            <a:ext cx="7033775" cy="1001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Actividades de seguimiento y control</a:t>
            </a:r>
          </a:p>
          <a:p>
            <a:pPr algn="l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</a:rPr>
              <a:t>Control del Juego Ilegal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72909479"/>
              </p:ext>
            </p:extLst>
          </p:nvPr>
        </p:nvGraphicFramePr>
        <p:xfrm>
          <a:off x="959224" y="1237129"/>
          <a:ext cx="7608249" cy="502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764326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al Cliente</a:t>
            </a:r>
          </a:p>
        </p:txBody>
      </p:sp>
      <p:pic>
        <p:nvPicPr>
          <p:cNvPr id="4" name="Picture 4" descr="Resultado de imagen para estructura organizacional loteria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6322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2" y="2208294"/>
            <a:ext cx="4328342" cy="416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28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33698" y="121919"/>
            <a:ext cx="7033775" cy="940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Atención al Cliente</a:t>
            </a:r>
          </a:p>
          <a:p>
            <a:pPr algn="l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</a:rPr>
              <a:t>Canales de atención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67116026"/>
              </p:ext>
            </p:extLst>
          </p:nvPr>
        </p:nvGraphicFramePr>
        <p:xfrm>
          <a:off x="1523999" y="1396999"/>
          <a:ext cx="7193281" cy="455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1387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94413" y="77738"/>
            <a:ext cx="7886700" cy="897617"/>
          </a:xfrm>
          <a:prstGeom prst="rect">
            <a:avLst/>
          </a:prstGeom>
        </p:spPr>
        <p:txBody>
          <a:bodyPr vert="horz" lIns="91427" tIns="45713" rIns="91427" bIns="45713" rtlCol="0" anchor="b">
            <a:normAutofit/>
          </a:bodyPr>
          <a:lstStyle>
            <a:lvl1pPr algn="ctr" defTabSz="9142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CO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Temario</a:t>
            </a:r>
            <a:endParaRPr lang="es-CO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19417774"/>
              </p:ext>
            </p:extLst>
          </p:nvPr>
        </p:nvGraphicFramePr>
        <p:xfrm>
          <a:off x="896982" y="975355"/>
          <a:ext cx="7811589" cy="571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58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33698" y="121919"/>
            <a:ext cx="7033775" cy="940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Atención al Cliente</a:t>
            </a:r>
          </a:p>
          <a:p>
            <a:pPr algn="l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</a:rPr>
              <a:t>Peticiones, Quejas, Reclamos y Solicitudes - PQRS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74752" y="6253427"/>
            <a:ext cx="599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100% Atendidos oportunamente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454AC8C-D8E3-4F9D-8189-42A6EDF03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80242"/>
              </p:ext>
            </p:extLst>
          </p:nvPr>
        </p:nvGraphicFramePr>
        <p:xfrm>
          <a:off x="1605787" y="4668685"/>
          <a:ext cx="6464420" cy="1352550"/>
        </p:xfrm>
        <a:graphic>
          <a:graphicData uri="http://schemas.openxmlformats.org/drawingml/2006/table">
            <a:tbl>
              <a:tblPr/>
              <a:tblGrid>
                <a:gridCol w="3798680">
                  <a:extLst>
                    <a:ext uri="{9D8B030D-6E8A-4147-A177-3AD203B41FA5}">
                      <a16:colId xmlns:a16="http://schemas.microsoft.com/office/drawing/2014/main" val="4156789609"/>
                    </a:ext>
                  </a:extLst>
                </a:gridCol>
                <a:gridCol w="1332870">
                  <a:extLst>
                    <a:ext uri="{9D8B030D-6E8A-4147-A177-3AD203B41FA5}">
                      <a16:colId xmlns:a16="http://schemas.microsoft.com/office/drawing/2014/main" val="1971191601"/>
                    </a:ext>
                  </a:extLst>
                </a:gridCol>
                <a:gridCol w="1332870">
                  <a:extLst>
                    <a:ext uri="{9D8B030D-6E8A-4147-A177-3AD203B41FA5}">
                      <a16:colId xmlns:a16="http://schemas.microsoft.com/office/drawing/2014/main" val="37756507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- DICIEMBRE 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PERSONAS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96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58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CORREO ELECTRÓNICO - SDQS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910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TELEFÓNICO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962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95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629964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FC0039A-C2D4-40FD-8496-DEE8F4E26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12929"/>
              </p:ext>
            </p:extLst>
          </p:nvPr>
        </p:nvGraphicFramePr>
        <p:xfrm>
          <a:off x="1438513" y="1268570"/>
          <a:ext cx="7128960" cy="337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934989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33698" y="121919"/>
            <a:ext cx="7033775" cy="940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Atención al Cliente</a:t>
            </a:r>
          </a:p>
          <a:p>
            <a:pPr algn="l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</a:rPr>
              <a:t>Plan Anticorrupción y Atención al Ciudadano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41120" y="1732393"/>
            <a:ext cx="691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defRPr/>
            </a:pP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Fortalecer la transparencia en la gestión de la Lotería de Bogotá, a través  del tratamiento de los riesgos de corrupción, promover la participación ciudadana, mejorar el servicio de los canales de atención y la gestión de los trámites. 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41120" y="1135809"/>
            <a:ext cx="691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Objetivo</a:t>
            </a:r>
          </a:p>
        </p:txBody>
      </p:sp>
      <p:sp>
        <p:nvSpPr>
          <p:cNvPr id="8" name="Rectángulo redondeado 1"/>
          <p:cNvSpPr/>
          <p:nvPr/>
        </p:nvSpPr>
        <p:spPr>
          <a:xfrm>
            <a:off x="822408" y="3786909"/>
            <a:ext cx="2417181" cy="10768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defRPr/>
            </a:pPr>
            <a:r>
              <a:rPr lang="es-CO" b="1" dirty="0">
                <a:solidFill>
                  <a:prstClr val="black"/>
                </a:solidFill>
              </a:rPr>
              <a:t>COMPONENTES</a:t>
            </a:r>
          </a:p>
          <a:p>
            <a:pPr algn="ctr" eaLnBrk="1" fontAlgn="ctr" hangingPunct="1">
              <a:defRPr/>
            </a:pPr>
            <a:r>
              <a:rPr lang="es-CO" b="1" dirty="0">
                <a:solidFill>
                  <a:prstClr val="black"/>
                </a:solidFill>
              </a:rPr>
              <a:t>DEL PLAN ANTICORRUPCION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309258" y="3036323"/>
            <a:ext cx="5599612" cy="2979966"/>
          </a:xfrm>
          <a:prstGeom prst="roundRect">
            <a:avLst/>
          </a:prstGeom>
          <a:ln w="38100">
            <a:solidFill>
              <a:schemeClr val="accent3"/>
            </a:solidFill>
          </a:ln>
          <a:effectLst>
            <a:outerShdw blurRad="63500" dist="25400" dir="5400000" algn="ctr">
              <a:schemeClr val="accent3">
                <a:lumMod val="5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eaLnBrk="1" fontAlgn="ctr" hangingPunct="1">
              <a:buAutoNum type="arabicPeriod"/>
              <a:defRPr/>
            </a:pPr>
            <a:r>
              <a:rPr lang="es-C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GESTIÓN DEL RIESGO DE CORRUPCIÓN</a:t>
            </a:r>
          </a:p>
          <a:p>
            <a:pPr marL="342900" indent="-342900" algn="just" eaLnBrk="1" fontAlgn="ctr" hangingPunct="1">
              <a:buAutoNum type="arabicPeriod"/>
              <a:defRPr/>
            </a:pPr>
            <a:r>
              <a:rPr lang="es-C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RACIONALIZACIÓN DE TRÁMITES</a:t>
            </a:r>
          </a:p>
          <a:p>
            <a:pPr marL="342900" indent="-342900" algn="just" eaLnBrk="1" fontAlgn="ctr" hangingPunct="1">
              <a:buAutoNum type="arabicPeriod"/>
              <a:defRPr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RENDICIÓN DE CUENTAS</a:t>
            </a:r>
          </a:p>
          <a:p>
            <a:pPr marL="342900" indent="-342900" algn="just" eaLnBrk="1" fontAlgn="ctr" hangingPunct="1">
              <a:buAutoNum type="arabicPeriod"/>
              <a:defRPr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MECANISMOS PARA MEJORAR LA ATENCIÓN AL CIUDADANO</a:t>
            </a:r>
          </a:p>
          <a:p>
            <a:pPr marL="342900" indent="-342900" algn="just" eaLnBrk="1" fontAlgn="ctr" hangingPunct="1">
              <a:buAutoNum type="arabicPeriod"/>
              <a:defRPr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MECANISMOS PARA LA TRANSPARENCIA Y ACCESO A LA INFORMACIÓN	</a:t>
            </a:r>
          </a:p>
          <a:p>
            <a:pPr marL="342900" indent="-342900" algn="just" eaLnBrk="1" fontAlgn="ctr" hangingPunct="1">
              <a:buAutoNum type="arabicPeriod"/>
              <a:defRPr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INICIATIVAS ADICIONALES</a:t>
            </a:r>
          </a:p>
        </p:txBody>
      </p:sp>
      <p:sp>
        <p:nvSpPr>
          <p:cNvPr id="10" name="CuadroTexto 9">
            <a:hlinkClick r:id="rId3"/>
          </p:cNvPr>
          <p:cNvSpPr txBox="1"/>
          <p:nvPr/>
        </p:nvSpPr>
        <p:spPr>
          <a:xfrm>
            <a:off x="1341120" y="6383383"/>
            <a:ext cx="6252754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solidFill>
                  <a:srgbClr val="00B0F0"/>
                </a:solidFill>
              </a:rPr>
              <a:t>https://www.loteriadebogota.com/planes-operativos/</a:t>
            </a:r>
          </a:p>
        </p:txBody>
      </p:sp>
    </p:spTree>
    <p:extLst>
      <p:ext uri="{BB962C8B-B14F-4D97-AF65-F5344CB8AC3E}">
        <p14:creationId xmlns:p14="http://schemas.microsoft.com/office/powerpoint/2010/main" val="402782483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 2017</a:t>
            </a:r>
          </a:p>
        </p:txBody>
      </p:sp>
      <p:pic>
        <p:nvPicPr>
          <p:cNvPr id="4" name="Picture 4" descr="Resultado de imagen para estructura organizacional loteria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6322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co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49" y="2040939"/>
            <a:ext cx="4897391" cy="453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44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6916804" y="3676363"/>
            <a:ext cx="2227196" cy="2166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>
              <a:solidFill>
                <a:srgbClr val="33CCCC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725862" y="3754115"/>
            <a:ext cx="2041814" cy="20883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1" name="Rectángulo redondeado 10"/>
          <p:cNvSpPr/>
          <p:nvPr/>
        </p:nvSpPr>
        <p:spPr>
          <a:xfrm>
            <a:off x="2531377" y="3754115"/>
            <a:ext cx="2041814" cy="20883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cxnSp>
        <p:nvCxnSpPr>
          <p:cNvPr id="12" name="Conector recto 11"/>
          <p:cNvCxnSpPr/>
          <p:nvPr/>
        </p:nvCxnSpPr>
        <p:spPr>
          <a:xfrm flipH="1" flipV="1">
            <a:off x="220810" y="3397029"/>
            <a:ext cx="8673811" cy="3896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336892" y="3754115"/>
            <a:ext cx="2041814" cy="20883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4" name="CuadroTexto 13"/>
          <p:cNvSpPr txBox="1"/>
          <p:nvPr/>
        </p:nvSpPr>
        <p:spPr>
          <a:xfrm>
            <a:off x="144492" y="4348812"/>
            <a:ext cx="45059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95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405358" y="4356006"/>
            <a:ext cx="450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601697" y="4381096"/>
            <a:ext cx="450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758413" y="4346471"/>
            <a:ext cx="450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08215" y="3809467"/>
            <a:ext cx="191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</a:rPr>
              <a:t>Nuevo Plan de Premios y Sorteos Especiales</a:t>
            </a:r>
          </a:p>
          <a:p>
            <a:pPr algn="ctr"/>
            <a:endParaRPr lang="es-CO" sz="1200" b="1" dirty="0">
              <a:solidFill>
                <a:srgbClr val="00206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8171" y="4400502"/>
            <a:ext cx="17768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Sorteos especiales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Incremento en ventas.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Redistribuido diciembre 27 de 2018.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endParaRPr lang="es-CO" sz="9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653253" y="3809467"/>
            <a:ext cx="185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</a:rPr>
              <a:t>Lanzamiento Nuevo Portal de Ventas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910083" y="3809467"/>
            <a:ext cx="185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</a:rPr>
              <a:t>Estrategias Comerciales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802896" y="3399364"/>
            <a:ext cx="5392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35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779151" y="1142727"/>
            <a:ext cx="3090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srgbClr val="00B0F0"/>
                </a:solidFill>
              </a:rPr>
              <a:t>Lotería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836265" y="1660262"/>
            <a:ext cx="28375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200" dirty="0"/>
              <a:t>Ventas: $60.908 Millones </a:t>
            </a:r>
            <a:r>
              <a:rPr lang="es-CO" sz="1200" b="1" dirty="0">
                <a:solidFill>
                  <a:schemeClr val="accent5"/>
                </a:solidFill>
              </a:rPr>
              <a:t>+ 2.3%</a:t>
            </a:r>
            <a:endParaRPr lang="es-CO" sz="1200" dirty="0"/>
          </a:p>
          <a:p>
            <a:pPr marL="214313" indent="-214313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200" dirty="0"/>
              <a:t>Premios: $19.221 Millones</a:t>
            </a:r>
          </a:p>
          <a:p>
            <a:pPr marL="214313" indent="-214313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200" dirty="0"/>
              <a:t>No. Ganadores: 1.168.172</a:t>
            </a:r>
          </a:p>
          <a:p>
            <a:pPr marL="214313" indent="-214313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200" dirty="0"/>
              <a:t>Transferencias Salud: </a:t>
            </a:r>
            <a:r>
              <a:rPr lang="es-CO" sz="1200" b="1" dirty="0"/>
              <a:t>$15.881 Millones</a:t>
            </a:r>
          </a:p>
          <a:p>
            <a:pPr marL="214313" indent="-214313">
              <a:buClr>
                <a:srgbClr val="339933"/>
              </a:buClr>
              <a:buSzPct val="150000"/>
            </a:pPr>
            <a:endParaRPr lang="es-CO" sz="1050" dirty="0"/>
          </a:p>
        </p:txBody>
      </p:sp>
      <p:sp>
        <p:nvSpPr>
          <p:cNvPr id="45" name="CuadroTexto 23"/>
          <p:cNvSpPr txBox="1"/>
          <p:nvPr/>
        </p:nvSpPr>
        <p:spPr>
          <a:xfrm>
            <a:off x="2735961" y="4224965"/>
            <a:ext cx="169217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Mayo de 2018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Incremento en ventas ONLINE  del 79% pasando de 18.317 fracciones en 2017 a 32.729 en 2018.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Incremento en tráfico en la página web del 276%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Eliminar comisión  del canal (25%)</a:t>
            </a:r>
          </a:p>
        </p:txBody>
      </p:sp>
      <p:sp>
        <p:nvSpPr>
          <p:cNvPr id="48" name="CuadroTexto 23"/>
          <p:cNvSpPr txBox="1"/>
          <p:nvPr/>
        </p:nvSpPr>
        <p:spPr>
          <a:xfrm>
            <a:off x="4986735" y="4155622"/>
            <a:ext cx="18059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Plan de incentivos vendedores  y apostadores.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Alianza comerciales.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Participación eventos.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Campañas de Activación BTL.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/>
              <a:t>Realización (11) </a:t>
            </a:r>
            <a:r>
              <a:rPr lang="es-CO" sz="1050" dirty="0"/>
              <a:t>Operativos conjuntos con la Policía Nacional, contra el Juego Ilegal.</a:t>
            </a:r>
          </a:p>
        </p:txBody>
      </p:sp>
      <p:sp>
        <p:nvSpPr>
          <p:cNvPr id="53" name="CuadroTexto 54"/>
          <p:cNvSpPr txBox="1"/>
          <p:nvPr/>
        </p:nvSpPr>
        <p:spPr>
          <a:xfrm>
            <a:off x="5706291" y="1546209"/>
            <a:ext cx="3090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srgbClr val="00B0F0"/>
                </a:solidFill>
              </a:rPr>
              <a:t>Chance</a:t>
            </a:r>
          </a:p>
        </p:txBody>
      </p:sp>
      <p:sp>
        <p:nvSpPr>
          <p:cNvPr id="57" name="CuadroTexto 39"/>
          <p:cNvSpPr txBox="1"/>
          <p:nvPr/>
        </p:nvSpPr>
        <p:spPr>
          <a:xfrm>
            <a:off x="6039687" y="1865422"/>
            <a:ext cx="283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200" dirty="0"/>
              <a:t>Ventas: $510.546 Millones + </a:t>
            </a:r>
            <a:r>
              <a:rPr lang="es-CO" sz="1200" b="1" dirty="0">
                <a:solidFill>
                  <a:schemeClr val="accent5"/>
                </a:solidFill>
              </a:rPr>
              <a:t>2.5%</a:t>
            </a:r>
          </a:p>
          <a:p>
            <a:pPr marL="214313" indent="-214313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200" dirty="0"/>
              <a:t>Transferencias salud: $63.092 M + </a:t>
            </a:r>
            <a:r>
              <a:rPr lang="es-CO" sz="1200" b="1" dirty="0">
                <a:solidFill>
                  <a:schemeClr val="accent5"/>
                </a:solidFill>
              </a:rPr>
              <a:t>5.4%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935755" y="2931628"/>
            <a:ext cx="234593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350" b="1" dirty="0">
                <a:solidFill>
                  <a:srgbClr val="00B0F0"/>
                </a:solidFill>
              </a:rPr>
              <a:t>Total transferencias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5295559" y="2936528"/>
            <a:ext cx="16835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350" b="1" dirty="0"/>
              <a:t>78.973 </a:t>
            </a:r>
            <a:r>
              <a:rPr lang="es-CO" sz="1200" dirty="0"/>
              <a:t> </a:t>
            </a:r>
            <a:r>
              <a:rPr lang="es-CO" sz="1350" b="1" dirty="0">
                <a:solidFill>
                  <a:schemeClr val="accent5"/>
                </a:solidFill>
              </a:rPr>
              <a:t>+ 3.7%</a:t>
            </a:r>
            <a:endParaRPr lang="es-CO" sz="135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7344966" y="3676363"/>
            <a:ext cx="160067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</a:rPr>
              <a:t>Capacidad</a:t>
            </a:r>
            <a:r>
              <a:rPr lang="es-CO" sz="1350" dirty="0"/>
              <a:t> </a:t>
            </a:r>
            <a:r>
              <a:rPr lang="es-CO" sz="1200" b="1" dirty="0">
                <a:solidFill>
                  <a:srgbClr val="002060"/>
                </a:solidFill>
              </a:rPr>
              <a:t>institucional</a:t>
            </a:r>
          </a:p>
        </p:txBody>
      </p:sp>
      <p:sp>
        <p:nvSpPr>
          <p:cNvPr id="36" name="CuadroTexto 23"/>
          <p:cNvSpPr txBox="1"/>
          <p:nvPr/>
        </p:nvSpPr>
        <p:spPr>
          <a:xfrm>
            <a:off x="7119760" y="4063383"/>
            <a:ext cx="20242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Fortalecimiento y actualización del S.I.G.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Implementación de nuevas herramientas tecnológicas 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Certificación ISO9001:2015.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Implementación MIPG.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Nuevo modelo de planeación.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O" sz="1050" dirty="0"/>
              <a:t>Calificación satisfactoria indicadores CNJSA.</a:t>
            </a:r>
          </a:p>
          <a:p>
            <a:pPr marL="128588" indent="-128588">
              <a:buClr>
                <a:srgbClr val="339933"/>
              </a:buClr>
              <a:buSzPct val="150000"/>
              <a:buFont typeface="Wingdings" panose="05000000000000000000" pitchFamily="2" charset="2"/>
              <a:buChar char="ü"/>
            </a:pPr>
            <a:endParaRPr lang="es-CO" sz="105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541054" y="381818"/>
            <a:ext cx="5135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700" b="1" dirty="0"/>
              <a:t>LOGROS 2018</a:t>
            </a:r>
          </a:p>
        </p:txBody>
      </p:sp>
    </p:spTree>
    <p:extLst>
      <p:ext uri="{BB962C8B-B14F-4D97-AF65-F5344CB8AC3E}">
        <p14:creationId xmlns:p14="http://schemas.microsoft.com/office/powerpoint/2010/main" val="123226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68770" y="2942493"/>
            <a:ext cx="5240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>
                <a:solidFill>
                  <a:schemeClr val="tx2"/>
                </a:solidFill>
                <a:latin typeface="Calibri" panose="020F0502020204030204" pitchFamily="34" charset="0"/>
              </a:rPr>
              <a:t>Gracias!!</a:t>
            </a:r>
          </a:p>
        </p:txBody>
      </p:sp>
    </p:spTree>
    <p:extLst>
      <p:ext uri="{BB962C8B-B14F-4D97-AF65-F5344CB8AC3E}">
        <p14:creationId xmlns:p14="http://schemas.microsoft.com/office/powerpoint/2010/main" val="36812094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830" y="532552"/>
            <a:ext cx="7886700" cy="1325563"/>
          </a:xfrm>
        </p:spPr>
        <p:txBody>
          <a:bodyPr>
            <a:norm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Organizacional</a:t>
            </a:r>
            <a:endParaRPr lang="es-CO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para estructura organizacional loteria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9" y="2399986"/>
            <a:ext cx="6248668" cy="414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estructura organizacional loteria de bog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6322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3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03811" y="1176110"/>
            <a:ext cx="4595664" cy="694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CO" sz="3600" dirty="0">
                <a:solidFill>
                  <a:schemeClr val="tx2"/>
                </a:solidFill>
                <a:latin typeface="+mn-lt"/>
              </a:rPr>
              <a:t>MISIÓN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149388" y="1870729"/>
            <a:ext cx="4504509" cy="1212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800" dirty="0">
                <a:solidFill>
                  <a:schemeClr val="tx2"/>
                </a:solidFill>
                <a:latin typeface="+mn-lt"/>
              </a:rPr>
              <a:t>Somos una empresa dedicada a la </a:t>
            </a:r>
            <a:r>
              <a:rPr lang="es-CO" sz="1800" b="1" dirty="0">
                <a:solidFill>
                  <a:schemeClr val="tx2"/>
                </a:solidFill>
                <a:latin typeface="+mn-lt"/>
              </a:rPr>
              <a:t>explotación</a:t>
            </a:r>
            <a:r>
              <a:rPr lang="es-CO" sz="1800" dirty="0">
                <a:solidFill>
                  <a:schemeClr val="tx2"/>
                </a:solidFill>
                <a:latin typeface="+mn-lt"/>
              </a:rPr>
              <a:t> de juegos de suerte y azar, enfocada en </a:t>
            </a:r>
            <a:r>
              <a:rPr lang="es-CO" sz="1800" b="1" dirty="0">
                <a:solidFill>
                  <a:schemeClr val="tx2"/>
                </a:solidFill>
                <a:latin typeface="+mn-lt"/>
              </a:rPr>
              <a:t>nuestros clientes</a:t>
            </a:r>
            <a:r>
              <a:rPr lang="es-CO" sz="1800" dirty="0">
                <a:solidFill>
                  <a:schemeClr val="tx2"/>
                </a:solidFill>
                <a:latin typeface="+mn-lt"/>
              </a:rPr>
              <a:t>, en la </a:t>
            </a:r>
            <a:r>
              <a:rPr lang="es-CO" sz="1800" b="1" dirty="0">
                <a:solidFill>
                  <a:schemeClr val="tx2"/>
                </a:solidFill>
                <a:latin typeface="+mn-lt"/>
              </a:rPr>
              <a:t>mejora continua </a:t>
            </a:r>
            <a:r>
              <a:rPr lang="es-CO" sz="1800" dirty="0">
                <a:solidFill>
                  <a:schemeClr val="tx2"/>
                </a:solidFill>
                <a:latin typeface="+mn-lt"/>
              </a:rPr>
              <a:t>y en la </a:t>
            </a:r>
            <a:r>
              <a:rPr lang="es-CO" sz="1800" b="1" dirty="0">
                <a:solidFill>
                  <a:schemeClr val="tx2"/>
                </a:solidFill>
                <a:latin typeface="+mn-lt"/>
              </a:rPr>
              <a:t>innovación</a:t>
            </a:r>
            <a:r>
              <a:rPr lang="es-CO" sz="1800" dirty="0">
                <a:solidFill>
                  <a:schemeClr val="tx2"/>
                </a:solidFill>
                <a:latin typeface="+mn-lt"/>
              </a:rPr>
              <a:t>, que contribuye a  la generación de </a:t>
            </a:r>
            <a:r>
              <a:rPr lang="es-CO" sz="1800" b="1" dirty="0">
                <a:solidFill>
                  <a:schemeClr val="tx2"/>
                </a:solidFill>
                <a:latin typeface="+mn-lt"/>
              </a:rPr>
              <a:t>recursos para la salud</a:t>
            </a:r>
            <a:r>
              <a:rPr lang="es-CO" sz="180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34444" y="3816613"/>
            <a:ext cx="4572001" cy="694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chemeClr val="tx2"/>
                </a:solidFill>
                <a:latin typeface="+mn-lt"/>
              </a:rPr>
              <a:t>VISIÓN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145280" y="4441085"/>
            <a:ext cx="4572001" cy="14263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800" dirty="0">
                <a:solidFill>
                  <a:schemeClr val="tx2"/>
                </a:solidFill>
              </a:rPr>
              <a:t>La Lotería de Bogotá será reconocida en el </a:t>
            </a:r>
            <a:r>
              <a:rPr lang="es-CO" sz="1800" b="1" dirty="0">
                <a:solidFill>
                  <a:schemeClr val="tx2"/>
                </a:solidFill>
              </a:rPr>
              <a:t>2022</a:t>
            </a:r>
            <a:r>
              <a:rPr lang="es-CO" sz="1800" dirty="0">
                <a:solidFill>
                  <a:schemeClr val="tx2"/>
                </a:solidFill>
              </a:rPr>
              <a:t> como </a:t>
            </a:r>
            <a:r>
              <a:rPr lang="es-CO" sz="1800" b="1" dirty="0">
                <a:solidFill>
                  <a:schemeClr val="tx2"/>
                </a:solidFill>
              </a:rPr>
              <a:t>líder en el mercado </a:t>
            </a:r>
            <a:r>
              <a:rPr lang="es-CO" sz="1800" dirty="0">
                <a:solidFill>
                  <a:schemeClr val="tx2"/>
                </a:solidFill>
              </a:rPr>
              <a:t>de </a:t>
            </a:r>
            <a:r>
              <a:rPr lang="es-CO" sz="1800" b="1" dirty="0">
                <a:solidFill>
                  <a:schemeClr val="tx2"/>
                </a:solidFill>
              </a:rPr>
              <a:t>loterías</a:t>
            </a:r>
            <a:r>
              <a:rPr lang="es-CO" sz="1800" dirty="0">
                <a:solidFill>
                  <a:schemeClr val="tx2"/>
                </a:solidFill>
              </a:rPr>
              <a:t> y en procesos de </a:t>
            </a:r>
            <a:r>
              <a:rPr lang="es-CO" sz="1800" b="1" dirty="0">
                <a:solidFill>
                  <a:schemeClr val="tx2"/>
                </a:solidFill>
              </a:rPr>
              <a:t>innovación</a:t>
            </a:r>
            <a:r>
              <a:rPr lang="es-CO" sz="1800" dirty="0">
                <a:solidFill>
                  <a:schemeClr val="tx2"/>
                </a:solidFill>
              </a:rPr>
              <a:t>; contando para ello con un </a:t>
            </a:r>
            <a:r>
              <a:rPr lang="es-CO" sz="1800" b="1" dirty="0">
                <a:solidFill>
                  <a:schemeClr val="tx2"/>
                </a:solidFill>
              </a:rPr>
              <a:t>equipo humano </a:t>
            </a:r>
            <a:r>
              <a:rPr lang="es-CO" sz="1800" dirty="0">
                <a:solidFill>
                  <a:schemeClr val="tx2"/>
                </a:solidFill>
              </a:rPr>
              <a:t>de la </a:t>
            </a:r>
            <a:r>
              <a:rPr lang="es-CO" sz="1800" b="1" dirty="0">
                <a:solidFill>
                  <a:schemeClr val="tx2"/>
                </a:solidFill>
              </a:rPr>
              <a:t>mayor calidad y capacidad técnica</a:t>
            </a:r>
            <a:r>
              <a:rPr lang="es-CO" sz="1800" dirty="0">
                <a:solidFill>
                  <a:schemeClr val="tx2"/>
                </a:solidFill>
              </a:rPr>
              <a:t>, </a:t>
            </a:r>
            <a:r>
              <a:rPr lang="es-CO" sz="1800" b="1" dirty="0">
                <a:solidFill>
                  <a:schemeClr val="tx2"/>
                </a:solidFill>
              </a:rPr>
              <a:t>comprometido</a:t>
            </a:r>
            <a:r>
              <a:rPr lang="es-CO" sz="1800" dirty="0">
                <a:solidFill>
                  <a:schemeClr val="tx2"/>
                </a:solidFill>
              </a:rPr>
              <a:t> en el logro de los objetivos propuestos.</a:t>
            </a:r>
          </a:p>
        </p:txBody>
      </p:sp>
    </p:spTree>
    <p:extLst>
      <p:ext uri="{BB962C8B-B14F-4D97-AF65-F5344CB8AC3E}">
        <p14:creationId xmlns:p14="http://schemas.microsoft.com/office/powerpoint/2010/main" val="70356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74339" y="368090"/>
            <a:ext cx="7033775" cy="533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4000" b="1" dirty="0">
                <a:solidFill>
                  <a:schemeClr val="tx2"/>
                </a:solidFill>
              </a:rPr>
              <a:t>Política integral</a:t>
            </a:r>
          </a:p>
        </p:txBody>
      </p:sp>
      <p:pic>
        <p:nvPicPr>
          <p:cNvPr id="8194" name="Picture 2" descr="Resultado de imagen para necesidades delos cl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0" y="1257378"/>
            <a:ext cx="2423715" cy="14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46510" y="2749310"/>
            <a:ext cx="2423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Identificar y cumplir </a:t>
            </a:r>
            <a:r>
              <a:rPr lang="es-CO" sz="1600" b="1" dirty="0">
                <a:solidFill>
                  <a:schemeClr val="tx2"/>
                </a:solidFill>
              </a:rPr>
              <a:t>necesidades</a:t>
            </a:r>
            <a:r>
              <a:rPr lang="es-CO" sz="1600" dirty="0">
                <a:solidFill>
                  <a:schemeClr val="tx2"/>
                </a:solidFill>
              </a:rPr>
              <a:t> de los diferentes clientes</a:t>
            </a:r>
            <a:endParaRPr lang="es-CO" sz="1600" dirty="0"/>
          </a:p>
        </p:txBody>
      </p:sp>
      <p:sp>
        <p:nvSpPr>
          <p:cNvPr id="5" name="Rectángulo 4"/>
          <p:cNvSpPr/>
          <p:nvPr/>
        </p:nvSpPr>
        <p:spPr>
          <a:xfrm>
            <a:off x="3963913" y="3992296"/>
            <a:ext cx="2135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Cumplir requisitos </a:t>
            </a:r>
            <a:r>
              <a:rPr lang="es-CO" sz="1600" b="1" dirty="0">
                <a:solidFill>
                  <a:schemeClr val="tx2"/>
                </a:solidFill>
              </a:rPr>
              <a:t>legales y normativos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93536" y="2485082"/>
            <a:ext cx="2254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Estrategias para el sostenimiento y aumento de los </a:t>
            </a:r>
            <a:r>
              <a:rPr lang="es-CO" sz="1600" b="1" dirty="0">
                <a:solidFill>
                  <a:schemeClr val="tx2"/>
                </a:solidFill>
              </a:rPr>
              <a:t>recursos</a:t>
            </a:r>
            <a:r>
              <a:rPr lang="es-CO" sz="1600" dirty="0">
                <a:solidFill>
                  <a:schemeClr val="tx2"/>
                </a:solidFill>
              </a:rPr>
              <a:t> a la salud pública.</a:t>
            </a:r>
          </a:p>
        </p:txBody>
      </p:sp>
      <p:pic>
        <p:nvPicPr>
          <p:cNvPr id="12" name="Picture 4" descr="Resultado de imagen para requisitos leg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14" y="2751744"/>
            <a:ext cx="2135933" cy="12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n para salud pub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36" y="1257378"/>
            <a:ext cx="2254521" cy="12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963929" y="5790506"/>
            <a:ext cx="2240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Identificar, analizar y </a:t>
            </a:r>
            <a:r>
              <a:rPr lang="es-CO" sz="1600" b="1" dirty="0">
                <a:solidFill>
                  <a:schemeClr val="tx2"/>
                </a:solidFill>
              </a:rPr>
              <a:t>gestionar riesgos</a:t>
            </a:r>
          </a:p>
        </p:txBody>
      </p:sp>
      <p:pic>
        <p:nvPicPr>
          <p:cNvPr id="15" name="Picture 8" descr="Resultado de imagen para riesg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28" y="4344003"/>
            <a:ext cx="2240827" cy="138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612919" y="5885595"/>
            <a:ext cx="233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Mejorar su </a:t>
            </a:r>
            <a:r>
              <a:rPr lang="es-CO" sz="1600" b="1" dirty="0">
                <a:solidFill>
                  <a:schemeClr val="tx2"/>
                </a:solidFill>
              </a:rPr>
              <a:t>eficacia, eficiencia y efectividad.</a:t>
            </a:r>
            <a:endParaRPr lang="es-CO" sz="1600" b="1" dirty="0">
              <a:solidFill>
                <a:schemeClr val="tx2"/>
              </a:solidFill>
              <a:latin typeface="Calibri" pitchFamily="32" charset="0"/>
            </a:endParaRPr>
          </a:p>
        </p:txBody>
      </p:sp>
      <p:pic>
        <p:nvPicPr>
          <p:cNvPr id="17" name="Picture 10" descr="Resultado de imagen para eficacia y eficien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20" y="4881091"/>
            <a:ext cx="2335137" cy="100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impactos ambient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5" y="1236616"/>
            <a:ext cx="2351258" cy="12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74339" y="368090"/>
            <a:ext cx="7033775" cy="533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4000" b="1" dirty="0">
                <a:solidFill>
                  <a:schemeClr val="tx2"/>
                </a:solidFill>
              </a:rPr>
              <a:t>Política integral</a:t>
            </a:r>
          </a:p>
        </p:txBody>
      </p:sp>
      <p:pic>
        <p:nvPicPr>
          <p:cNvPr id="9220" name="Picture 4" descr="Resultado de imagen para informaciÃ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71" y="1236616"/>
            <a:ext cx="1905084" cy="12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salud ocupa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54" y="2885901"/>
            <a:ext cx="2595064" cy="11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487885" y="2515620"/>
            <a:ext cx="235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Identificar,  analizar y gestionar los aspectos e </a:t>
            </a:r>
            <a:r>
              <a:rPr lang="es-CO" sz="1600" b="1" dirty="0">
                <a:solidFill>
                  <a:schemeClr val="tx2"/>
                </a:solidFill>
              </a:rPr>
              <a:t>impactos ambientales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75854" y="2506296"/>
            <a:ext cx="2346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Asegurar la preservación de la confidencialidad, integridad y disponibilidad de </a:t>
            </a:r>
            <a:r>
              <a:rPr lang="es-CO" sz="1600" b="1" dirty="0">
                <a:solidFill>
                  <a:schemeClr val="tx2"/>
                </a:solidFill>
              </a:rPr>
              <a:t>información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61554" y="3990184"/>
            <a:ext cx="2595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Identificar y gestionar los </a:t>
            </a:r>
            <a:r>
              <a:rPr lang="es-CO" sz="1600" b="1" dirty="0">
                <a:solidFill>
                  <a:schemeClr val="tx2"/>
                </a:solidFill>
              </a:rPr>
              <a:t>riesgos</a:t>
            </a:r>
            <a:r>
              <a:rPr lang="es-CO" sz="1600" dirty="0">
                <a:solidFill>
                  <a:schemeClr val="tx2"/>
                </a:solidFill>
              </a:rPr>
              <a:t> asociados a la seguridad y </a:t>
            </a:r>
            <a:r>
              <a:rPr lang="es-CO" sz="1600" b="1" dirty="0">
                <a:solidFill>
                  <a:schemeClr val="tx2"/>
                </a:solidFill>
              </a:rPr>
              <a:t>salud ocupacional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5071" y="5943209"/>
            <a:ext cx="2745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2"/>
                </a:solidFill>
              </a:rPr>
              <a:t>Disponer y asignar los </a:t>
            </a:r>
            <a:r>
              <a:rPr lang="es-CO" sz="1600" b="1" dirty="0">
                <a:solidFill>
                  <a:schemeClr val="tx2"/>
                </a:solidFill>
              </a:rPr>
              <a:t>recursos necesarios</a:t>
            </a:r>
            <a:r>
              <a:rPr lang="es-CO" sz="1600" dirty="0">
                <a:solidFill>
                  <a:schemeClr val="tx2"/>
                </a:solidFill>
              </a:rPr>
              <a:t> y que estén al </a:t>
            </a:r>
            <a:r>
              <a:rPr lang="es-CO" sz="1600" b="1" dirty="0">
                <a:solidFill>
                  <a:schemeClr val="tx2"/>
                </a:solidFill>
              </a:rPr>
              <a:t>alcance de su gestión</a:t>
            </a:r>
            <a:r>
              <a:rPr lang="es-CO" sz="1600" dirty="0">
                <a:solidFill>
                  <a:schemeClr val="tx2"/>
                </a:solidFill>
              </a:rPr>
              <a:t>.</a:t>
            </a:r>
            <a:endParaRPr lang="es-CO" sz="1600" dirty="0"/>
          </a:p>
        </p:txBody>
      </p:sp>
      <p:sp>
        <p:nvSpPr>
          <p:cNvPr id="8" name="Rectángulo 7"/>
          <p:cNvSpPr/>
          <p:nvPr/>
        </p:nvSpPr>
        <p:spPr>
          <a:xfrm>
            <a:off x="6557830" y="6013627"/>
            <a:ext cx="2281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tx2"/>
                </a:solidFill>
              </a:rPr>
              <a:t>participación</a:t>
            </a:r>
            <a:r>
              <a:rPr lang="es-CO" sz="1600" dirty="0">
                <a:solidFill>
                  <a:schemeClr val="tx2"/>
                </a:solidFill>
              </a:rPr>
              <a:t> de todos los </a:t>
            </a:r>
            <a:r>
              <a:rPr lang="es-CO" sz="1600" b="1" dirty="0">
                <a:solidFill>
                  <a:schemeClr val="tx2"/>
                </a:solidFill>
              </a:rPr>
              <a:t>Colaboradores</a:t>
            </a:r>
            <a:endParaRPr lang="es-CO" sz="1600" dirty="0"/>
          </a:p>
        </p:txBody>
      </p:sp>
      <p:pic>
        <p:nvPicPr>
          <p:cNvPr id="7170" name="Picture 2" descr="Resultado de imagen para recurs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39" y="4695505"/>
            <a:ext cx="1137946" cy="13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colaborado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32" y="4643073"/>
            <a:ext cx="2437811" cy="13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2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1" y="251136"/>
            <a:ext cx="8268238" cy="62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5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recurso hum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3"/>
          <a:stretch/>
        </p:blipFill>
        <p:spPr bwMode="auto">
          <a:xfrm>
            <a:off x="1003192" y="1112157"/>
            <a:ext cx="3844702" cy="23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74339" y="368090"/>
            <a:ext cx="7033775" cy="533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CO" sz="4000" b="1" dirty="0">
                <a:solidFill>
                  <a:schemeClr val="tx2"/>
                </a:solidFill>
              </a:rPr>
              <a:t>Planta de Personal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11113" y="1774519"/>
            <a:ext cx="50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55 cargos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21C62CD-FD83-4AEA-B5F8-6EDA40103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3922"/>
              </p:ext>
            </p:extLst>
          </p:nvPr>
        </p:nvGraphicFramePr>
        <p:xfrm>
          <a:off x="5091226" y="2824313"/>
          <a:ext cx="3650102" cy="239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059568-1C6A-4B8D-BCE3-D74391B64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96491"/>
              </p:ext>
            </p:extLst>
          </p:nvPr>
        </p:nvGraphicFramePr>
        <p:xfrm>
          <a:off x="921310" y="4535750"/>
          <a:ext cx="4008466" cy="1045845"/>
        </p:xfrm>
        <a:graphic>
          <a:graphicData uri="http://schemas.openxmlformats.org/drawingml/2006/table">
            <a:tbl>
              <a:tblPr/>
              <a:tblGrid>
                <a:gridCol w="2741729">
                  <a:extLst>
                    <a:ext uri="{9D8B030D-6E8A-4147-A177-3AD203B41FA5}">
                      <a16:colId xmlns:a16="http://schemas.microsoft.com/office/drawing/2014/main" val="121945831"/>
                    </a:ext>
                  </a:extLst>
                </a:gridCol>
                <a:gridCol w="1266737">
                  <a:extLst>
                    <a:ext uri="{9D8B030D-6E8A-4147-A177-3AD203B41FA5}">
                      <a16:colId xmlns:a16="http://schemas.microsoft.com/office/drawing/2014/main" val="9464140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VINCULACIÓN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CARGOS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75846"/>
                  </a:ext>
                </a:extLst>
              </a:tr>
              <a:tr h="2305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 Público de Libre Nombramiento y Remoción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82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 Público de Periodo Fijo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68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Oficiales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495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40155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B174AEB-DEA8-4F54-B4D1-734AC7DA9572}"/>
              </a:ext>
            </a:extLst>
          </p:cNvPr>
          <p:cNvSpPr txBox="1"/>
          <p:nvPr/>
        </p:nvSpPr>
        <p:spPr>
          <a:xfrm>
            <a:off x="921310" y="4219662"/>
            <a:ext cx="400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CARGOS PROVISTOS</a:t>
            </a:r>
          </a:p>
        </p:txBody>
      </p:sp>
    </p:spTree>
    <p:extLst>
      <p:ext uri="{BB962C8B-B14F-4D97-AF65-F5344CB8AC3E}">
        <p14:creationId xmlns:p14="http://schemas.microsoft.com/office/powerpoint/2010/main" val="401883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62477</TotalTime>
  <Words>1565</Words>
  <Application>Microsoft Office PowerPoint</Application>
  <PresentationFormat>Carta (216 x 279 mm)</PresentationFormat>
  <Paragraphs>439</Paragraphs>
  <Slides>34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Arial Rounded MT Bold</vt:lpstr>
      <vt:lpstr>Calibri</vt:lpstr>
      <vt:lpstr>Cambria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Estructura Organizacional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Misional</vt:lpstr>
      <vt:lpstr>Gestión Misional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Financiera</vt:lpstr>
      <vt:lpstr>Presentación de PowerPoint</vt:lpstr>
      <vt:lpstr>Presentación de PowerPoint</vt:lpstr>
      <vt:lpstr>Presentación de PowerPoint</vt:lpstr>
      <vt:lpstr>Presentación de PowerPoint</vt:lpstr>
      <vt:lpstr>Control y Fiscalización</vt:lpstr>
      <vt:lpstr>Presentación de PowerPoint</vt:lpstr>
      <vt:lpstr>Presentación de PowerPoint</vt:lpstr>
      <vt:lpstr>Atención al Cliente</vt:lpstr>
      <vt:lpstr>Presentación de PowerPoint</vt:lpstr>
      <vt:lpstr>Presentación de PowerPoint</vt:lpstr>
      <vt:lpstr>Presentación de PowerPoint</vt:lpstr>
      <vt:lpstr>Conclusión 2017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Liliana Lara</cp:lastModifiedBy>
  <cp:revision>663</cp:revision>
  <cp:lastPrinted>2019-06-25T20:41:12Z</cp:lastPrinted>
  <dcterms:created xsi:type="dcterms:W3CDTF">2016-09-07T17:02:55Z</dcterms:created>
  <dcterms:modified xsi:type="dcterms:W3CDTF">2019-06-25T20:57:25Z</dcterms:modified>
</cp:coreProperties>
</file>